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53"/>
  </p:notesMasterIdLst>
  <p:handoutMasterIdLst>
    <p:handoutMasterId r:id="rId54"/>
  </p:handoutMasterIdLst>
  <p:sldIdLst>
    <p:sldId id="538" r:id="rId2"/>
    <p:sldId id="258" r:id="rId3"/>
    <p:sldId id="592" r:id="rId4"/>
    <p:sldId id="543" r:id="rId5"/>
    <p:sldId id="675" r:id="rId6"/>
    <p:sldId id="676" r:id="rId7"/>
    <p:sldId id="677" r:id="rId8"/>
    <p:sldId id="544" r:id="rId9"/>
    <p:sldId id="626" r:id="rId10"/>
    <p:sldId id="556" r:id="rId11"/>
    <p:sldId id="546" r:id="rId12"/>
    <p:sldId id="593" r:id="rId13"/>
    <p:sldId id="594" r:id="rId14"/>
    <p:sldId id="549" r:id="rId15"/>
    <p:sldId id="595" r:id="rId16"/>
    <p:sldId id="596" r:id="rId17"/>
    <p:sldId id="597" r:id="rId18"/>
    <p:sldId id="598" r:id="rId19"/>
    <p:sldId id="599" r:id="rId20"/>
    <p:sldId id="600" r:id="rId21"/>
    <p:sldId id="601" r:id="rId22"/>
    <p:sldId id="490" r:id="rId23"/>
    <p:sldId id="447" r:id="rId24"/>
    <p:sldId id="452" r:id="rId25"/>
    <p:sldId id="602" r:id="rId26"/>
    <p:sldId id="604" r:id="rId27"/>
    <p:sldId id="605" r:id="rId28"/>
    <p:sldId id="624" r:id="rId29"/>
    <p:sldId id="625" r:id="rId30"/>
    <p:sldId id="613" r:id="rId31"/>
    <p:sldId id="668" r:id="rId32"/>
    <p:sldId id="669" r:id="rId33"/>
    <p:sldId id="614" r:id="rId34"/>
    <p:sldId id="642" r:id="rId35"/>
    <p:sldId id="622" r:id="rId36"/>
    <p:sldId id="636" r:id="rId37"/>
    <p:sldId id="633" r:id="rId38"/>
    <p:sldId id="647" r:id="rId39"/>
    <p:sldId id="648" r:id="rId40"/>
    <p:sldId id="649" r:id="rId41"/>
    <p:sldId id="650" r:id="rId42"/>
    <p:sldId id="634" r:id="rId43"/>
    <p:sldId id="635" r:id="rId44"/>
    <p:sldId id="632" r:id="rId45"/>
    <p:sldId id="631" r:id="rId46"/>
    <p:sldId id="629" r:id="rId47"/>
    <p:sldId id="673" r:id="rId48"/>
    <p:sldId id="674" r:id="rId49"/>
    <p:sldId id="670" r:id="rId50"/>
    <p:sldId id="671" r:id="rId51"/>
    <p:sldId id="645" r:id="rId52"/>
  </p:sldIdLst>
  <p:sldSz cx="12192000" cy="6858000"/>
  <p:notesSz cx="7315200" cy="9601200"/>
  <p:custDataLst>
    <p:tags r:id="rId5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96379" autoAdjust="0"/>
  </p:normalViewPr>
  <p:slideViewPr>
    <p:cSldViewPr>
      <p:cViewPr varScale="1">
        <p:scale>
          <a:sx n="69" d="100"/>
          <a:sy n="69" d="100"/>
        </p:scale>
        <p:origin x="3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cs.berkeley.edu/~christos/papers/GP79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altLang="zh-CN" dirty="0" smtClean="0"/>
              <a:t>1</a:t>
            </a:r>
            <a:r>
              <a:rPr lang="zh-CN" altLang="en-US" dirty="0" smtClean="0"/>
              <a:t>万多的引用量</a:t>
            </a:r>
            <a:endParaRPr lang="en-US" altLang="zh-CN" dirty="0" smtClean="0"/>
          </a:p>
          <a:p>
            <a:pPr marL="0" lvl="1"/>
            <a:endParaRPr lang="en-US" altLang="zh-CN" dirty="0" smtClean="0"/>
          </a:p>
          <a:p>
            <a:pPr marL="0" lvl="1"/>
            <a:endParaRPr lang="en-US" altLang="zh-CN" dirty="0" smtClean="0"/>
          </a:p>
          <a:p>
            <a:pPr marL="0" lvl="1"/>
            <a:r>
              <a:rPr lang="en-US" altLang="zh-CN" dirty="0" smtClean="0"/>
              <a:t>A</a:t>
            </a:r>
            <a:r>
              <a:rPr lang="zh-CN" altLang="en-US" dirty="0"/>
              <a:t>星搜索：改进评估函数。</a:t>
            </a:r>
            <a:r>
              <a:rPr lang="zh-CN" altLang="en-US" b="1" dirty="0"/>
              <a:t>总体思想是</a:t>
            </a:r>
            <a:r>
              <a:rPr lang="zh-CN" altLang="en-US" dirty="0"/>
              <a:t>：</a:t>
            </a:r>
            <a:r>
              <a:rPr lang="zh-CN" altLang="en-US" b="1" dirty="0">
                <a:latin typeface="Berlin Sans FB" pitchFamily="34" charset="0"/>
              </a:rPr>
              <a:t>避免扩展耗散值已经很大的路径</a:t>
            </a:r>
          </a:p>
          <a:p>
            <a:r>
              <a:rPr lang="zh-CN" altLang="en-US" dirty="0"/>
              <a:t>评价函数改进为：</a:t>
            </a:r>
            <a:r>
              <a:rPr lang="en-US" altLang="zh-CN" i="1" dirty="0"/>
              <a:t>f(n) = </a:t>
            </a:r>
            <a:r>
              <a:rPr lang="en-US" altLang="zh-CN" b="1" i="1" dirty="0"/>
              <a:t>g(n) </a:t>
            </a:r>
            <a:r>
              <a:rPr lang="en-US" altLang="zh-CN" i="1" dirty="0"/>
              <a:t>+ h(n)</a:t>
            </a:r>
            <a:endParaRPr lang="en-US" altLang="zh-CN" dirty="0"/>
          </a:p>
          <a:p>
            <a:r>
              <a:rPr lang="en-US" altLang="zh-CN" dirty="0"/>
              <a:t>g(n) </a:t>
            </a:r>
            <a:r>
              <a:rPr lang="zh-CN" altLang="en-US" dirty="0" smtClean="0"/>
              <a:t>初始结点到</a:t>
            </a:r>
            <a:r>
              <a:rPr lang="en-US" altLang="zh-CN" dirty="0" smtClean="0"/>
              <a:t>n</a:t>
            </a:r>
            <a:r>
              <a:rPr lang="zh-CN" altLang="en-US" dirty="0" smtClean="0"/>
              <a:t>结点的</a:t>
            </a:r>
            <a:r>
              <a:rPr lang="zh-CN" altLang="en-US" dirty="0"/>
              <a:t>耗费（实际代价）；</a:t>
            </a:r>
            <a:endParaRPr lang="en-US" altLang="zh-CN" dirty="0"/>
          </a:p>
          <a:p>
            <a:r>
              <a:rPr lang="en-US" altLang="zh-CN" dirty="0"/>
              <a:t>h(n)</a:t>
            </a:r>
            <a:r>
              <a:rPr lang="zh-CN" altLang="en-US" dirty="0"/>
              <a:t>是从</a:t>
            </a:r>
            <a:r>
              <a:rPr lang="en-US" altLang="zh-CN" dirty="0"/>
              <a:t>n</a:t>
            </a:r>
            <a:r>
              <a:rPr lang="zh-CN" altLang="en-US" dirty="0"/>
              <a:t>到</a:t>
            </a:r>
            <a:r>
              <a:rPr lang="zh-CN" altLang="en-US" dirty="0" smtClean="0"/>
              <a:t>目标结点最佳</a:t>
            </a:r>
            <a:r>
              <a:rPr lang="zh-CN" altLang="en-US" dirty="0"/>
              <a:t>路径的估计代价。</a:t>
            </a:r>
            <a:endParaRPr lang="en-US" altLang="zh-CN" dirty="0"/>
          </a:p>
          <a:p>
            <a:endParaRPr lang="en-US" altLang="zh-CN" dirty="0"/>
          </a:p>
          <a:p>
            <a:pPr marL="0" lvl="1"/>
            <a:r>
              <a:rPr lang="zh-CN" altLang="en-US" b="1" dirty="0">
                <a:latin typeface="Berlin Sans FB" pitchFamily="34" charset="0"/>
              </a:rPr>
              <a:t>所以：</a:t>
            </a:r>
            <a:r>
              <a:rPr lang="en-US" altLang="zh-CN" b="1" dirty="0">
                <a:latin typeface="Berlin Sans FB" pitchFamily="34" charset="0"/>
              </a:rPr>
              <a:t>f(n)</a:t>
            </a:r>
            <a:r>
              <a:rPr lang="zh-CN" altLang="en-US" b="1" dirty="0">
                <a:latin typeface="Berlin Sans FB" pitchFamily="34" charset="0"/>
              </a:rPr>
              <a:t>是</a:t>
            </a:r>
            <a:r>
              <a:rPr lang="zh-CN" altLang="en-US" b="1" dirty="0" smtClean="0">
                <a:latin typeface="Berlin Sans FB" pitchFamily="34" charset="0"/>
              </a:rPr>
              <a:t>经过结点</a:t>
            </a:r>
            <a:r>
              <a:rPr lang="en-US" altLang="zh-CN" b="1" dirty="0" smtClean="0">
                <a:latin typeface="Berlin Sans FB" pitchFamily="34" charset="0"/>
              </a:rPr>
              <a:t>n</a:t>
            </a:r>
            <a:r>
              <a:rPr lang="zh-CN" altLang="en-US" b="1" dirty="0">
                <a:latin typeface="Berlin Sans FB" pitchFamily="34" charset="0"/>
              </a:rPr>
              <a:t>的最低耗散解的估计耗散</a:t>
            </a:r>
            <a:endParaRPr lang="zh-CN" altLang="en-US" b="1" i="1" dirty="0">
              <a:latin typeface="Berlin Sans FB" pitchFamily="34" charset="0"/>
            </a:endParaRPr>
          </a:p>
          <a:p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71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266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15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297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841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595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424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Fringe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S(3)</a:t>
            </a:r>
          </a:p>
          <a:p>
            <a:r>
              <a:rPr lang="en-US" altLang="zh-CN" dirty="0" smtClean="0"/>
              <a:t>B(3)  A(4)</a:t>
            </a:r>
          </a:p>
          <a:p>
            <a:r>
              <a:rPr lang="en-US" altLang="zh-CN" dirty="0" smtClean="0"/>
              <a:t>A(4) G(5)</a:t>
            </a:r>
          </a:p>
          <a:p>
            <a:r>
              <a:rPr lang="en-US" altLang="zh-CN" dirty="0" smtClean="0"/>
              <a:t>G’(4) G(5)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4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S(7)</a:t>
            </a:r>
          </a:p>
          <a:p>
            <a:r>
              <a:rPr lang="en-US" altLang="zh-CN" dirty="0" smtClean="0"/>
              <a:t>G(5) A(7)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2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启发式函数如何设计？！！！</a:t>
            </a:r>
            <a:r>
              <a:rPr lang="en-US" altLang="zh-CN" dirty="0"/>
              <a:t>Admissible heuristics ? </a:t>
            </a:r>
          </a:p>
          <a:p>
            <a:endParaRPr lang="en-US" altLang="zh-CN" dirty="0"/>
          </a:p>
          <a:p>
            <a:r>
              <a:rPr lang="zh-CN" altLang="en-US" dirty="0"/>
              <a:t>如何保证基于该启发函数的搜索算法的最优性：</a:t>
            </a:r>
            <a:r>
              <a:rPr lang="zh-CN" altLang="en-US" b="1" dirty="0"/>
              <a:t>启发函数的可采纳性和一致性</a:t>
            </a:r>
            <a:endParaRPr lang="en-US" altLang="zh-CN" b="1" dirty="0"/>
          </a:p>
          <a:p>
            <a:r>
              <a:rPr lang="zh-CN" altLang="en-US" dirty="0"/>
              <a:t>可采纳的启发式算法；</a:t>
            </a:r>
            <a:r>
              <a:rPr lang="en-US" altLang="zh-CN" dirty="0"/>
              <a:t>H*(n)</a:t>
            </a:r>
            <a:r>
              <a:rPr lang="zh-CN" altLang="en-US" dirty="0"/>
              <a:t>是</a:t>
            </a:r>
            <a:r>
              <a:rPr lang="en-US" altLang="zh-CN" dirty="0"/>
              <a:t>n</a:t>
            </a:r>
            <a:r>
              <a:rPr lang="zh-CN" altLang="en-US" dirty="0"/>
              <a:t>到目标的最短路经的启发值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）对于结点</a:t>
            </a:r>
            <a:r>
              <a:rPr lang="en-US" altLang="zh-CN" b="1" dirty="0"/>
              <a:t>n</a:t>
            </a:r>
            <a:r>
              <a:rPr lang="zh-CN" altLang="en-US" b="1" dirty="0"/>
              <a:t>，总是有启发式函数</a:t>
            </a:r>
            <a:r>
              <a:rPr lang="en-US" altLang="zh-CN" b="1" dirty="0"/>
              <a:t>h(n)≤h*(n) </a:t>
            </a:r>
            <a:r>
              <a:rPr lang="zh-CN" altLang="en-US" b="1" dirty="0"/>
              <a:t>（</a:t>
            </a:r>
            <a:r>
              <a:rPr lang="en-US" altLang="zh-CN" b="1" dirty="0"/>
              <a:t>h*(n)</a:t>
            </a:r>
            <a:r>
              <a:rPr lang="zh-CN" altLang="en-US" b="1" dirty="0"/>
              <a:t>表示结点</a:t>
            </a:r>
            <a:r>
              <a:rPr lang="en-US" altLang="zh-CN" b="1" dirty="0"/>
              <a:t>n</a:t>
            </a:r>
            <a:r>
              <a:rPr lang="zh-CN" altLang="en-US" b="1" dirty="0"/>
              <a:t>到目标结点的真实代价），则启发式可采纳性启发式。</a:t>
            </a:r>
          </a:p>
          <a:p>
            <a:pPr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基于该启发式设计的算法具有可采纳性则称该算法具有可采纳性。</a:t>
            </a:r>
            <a:endParaRPr lang="en-US" altLang="zh-CN" b="1" dirty="0">
              <a:latin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（即可采纳启发式：它从不过高的估计到达目标的代价）</a:t>
            </a:r>
          </a:p>
          <a:p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55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79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41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H1=</a:t>
            </a:r>
            <a:r>
              <a:rPr lang="zh-CN" altLang="en-US" dirty="0"/>
              <a:t>不在位的棋子</a:t>
            </a:r>
            <a:r>
              <a:rPr lang="zh-CN" altLang="en-US" dirty="0" smtClean="0"/>
              <a:t>数；</a:t>
            </a:r>
            <a:r>
              <a:rPr lang="zh-CN" altLang="en-US" sz="1200" dirty="0" smtClean="0">
                <a:ea typeface=""/>
              </a:rPr>
              <a:t>棋子可以移动到任一位置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H2=</a:t>
            </a:r>
            <a:r>
              <a:rPr lang="zh-CN" altLang="en-US" dirty="0"/>
              <a:t>所有棋子到其目标位置的距离</a:t>
            </a:r>
            <a:r>
              <a:rPr lang="zh-CN" altLang="en-US" dirty="0" smtClean="0"/>
              <a:t>和；</a:t>
            </a:r>
            <a:r>
              <a:rPr lang="zh-CN" altLang="en-US" sz="1200" dirty="0" smtClean="0">
                <a:ea typeface=""/>
              </a:rPr>
              <a:t>棋子可以移动到任一相邻位置</a:t>
            </a:r>
            <a:endParaRPr lang="en-US" altLang="zh-CN" dirty="0" smtClean="0"/>
          </a:p>
          <a:p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42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489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latin typeface="Times New Roman" pitchFamily="18" charset="0"/>
              </a:rPr>
              <a:t>对于任意结点</a:t>
            </a:r>
            <a:r>
              <a:rPr lang="en-US" altLang="zh-CN" b="1" dirty="0">
                <a:latin typeface="Times New Roman" pitchFamily="18" charset="0"/>
              </a:rPr>
              <a:t>n</a:t>
            </a:r>
            <a:r>
              <a:rPr lang="zh-CN" altLang="en-US" b="1" dirty="0">
                <a:latin typeface="Times New Roman" pitchFamily="18" charset="0"/>
              </a:rPr>
              <a:t>，</a:t>
            </a:r>
            <a:r>
              <a:rPr lang="en-US" altLang="zh-CN" b="1" dirty="0">
                <a:latin typeface="Times New Roman" pitchFamily="18" charset="0"/>
              </a:rPr>
              <a:t>h2(n) ≥ h1(n),</a:t>
            </a:r>
            <a:r>
              <a:rPr lang="zh-CN" altLang="en-US" b="1" dirty="0">
                <a:latin typeface="Times New Roman" pitchFamily="18" charset="0"/>
              </a:rPr>
              <a:t>因此称</a:t>
            </a:r>
            <a:r>
              <a:rPr lang="en-US" altLang="zh-CN" b="1" dirty="0">
                <a:latin typeface="Times New Roman" pitchFamily="18" charset="0"/>
              </a:rPr>
              <a:t>h2</a:t>
            </a:r>
            <a:r>
              <a:rPr lang="zh-CN" altLang="en-US" b="1" dirty="0">
                <a:latin typeface="Times New Roman" pitchFamily="18" charset="0"/>
              </a:rPr>
              <a:t>比</a:t>
            </a:r>
            <a:r>
              <a:rPr lang="en-US" altLang="zh-CN" b="1" dirty="0">
                <a:latin typeface="Times New Roman" pitchFamily="18" charset="0"/>
              </a:rPr>
              <a:t>h1</a:t>
            </a:r>
            <a:r>
              <a:rPr lang="zh-CN" altLang="en-US" b="1" dirty="0">
                <a:latin typeface="Times New Roman" pitchFamily="18" charset="0"/>
              </a:rPr>
              <a:t>占优势</a:t>
            </a:r>
            <a:r>
              <a:rPr lang="en-US" altLang="zh-CN" b="1" dirty="0">
                <a:latin typeface="Times New Roman" pitchFamily="18" charset="0"/>
              </a:rPr>
              <a:t> </a:t>
            </a:r>
          </a:p>
          <a:p>
            <a:r>
              <a:rPr lang="zh-CN" altLang="en-US" b="1" dirty="0">
                <a:latin typeface="Times New Roman" pitchFamily="18" charset="0"/>
              </a:rPr>
              <a:t>设计接近、又总是小于等于</a:t>
            </a:r>
            <a:r>
              <a:rPr lang="en-US" altLang="zh-CN" b="1" dirty="0">
                <a:latin typeface="Times New Roman" pitchFamily="18" charset="0"/>
              </a:rPr>
              <a:t>h</a:t>
            </a:r>
            <a:r>
              <a:rPr lang="en-US" altLang="zh-CN" b="1" baseline="30000" dirty="0">
                <a:latin typeface="Times New Roman" pitchFamily="18" charset="0"/>
              </a:rPr>
              <a:t>*</a:t>
            </a:r>
            <a:r>
              <a:rPr lang="en-US" altLang="zh-CN" b="1" dirty="0">
                <a:latin typeface="Times New Roman" pitchFamily="18" charset="0"/>
              </a:rPr>
              <a:t>(n)</a:t>
            </a:r>
            <a:r>
              <a:rPr lang="zh-CN" altLang="en-US" b="1" dirty="0">
                <a:latin typeface="Times New Roman" pitchFamily="18" charset="0"/>
              </a:rPr>
              <a:t>的</a:t>
            </a:r>
            <a:r>
              <a:rPr lang="en-US" altLang="zh-CN" b="1" dirty="0">
                <a:latin typeface="Times New Roman" pitchFamily="18" charset="0"/>
              </a:rPr>
              <a:t>h(n)</a:t>
            </a:r>
            <a:r>
              <a:rPr lang="zh-CN" altLang="en-US" b="1" dirty="0">
                <a:latin typeface="Times New Roman" pitchFamily="18" charset="0"/>
              </a:rPr>
              <a:t>是应用</a:t>
            </a:r>
            <a:r>
              <a:rPr lang="en-US" altLang="zh-CN" b="1" dirty="0">
                <a:latin typeface="Times New Roman" pitchFamily="18" charset="0"/>
              </a:rPr>
              <a:t>A</a:t>
            </a:r>
            <a:r>
              <a:rPr lang="en-US" altLang="zh-CN" b="1" baseline="30000" dirty="0">
                <a:latin typeface="Times New Roman" pitchFamily="18" charset="0"/>
              </a:rPr>
              <a:t>*</a:t>
            </a:r>
            <a:r>
              <a:rPr lang="zh-CN" altLang="en-US" b="1" dirty="0">
                <a:latin typeface="Times New Roman" pitchFamily="18" charset="0"/>
              </a:rPr>
              <a:t>算法</a:t>
            </a:r>
            <a:r>
              <a:rPr lang="en-US" altLang="zh-CN" b="1" dirty="0">
                <a:latin typeface="Times New Roman" pitchFamily="18" charset="0"/>
              </a:rPr>
              <a:t>(h(n) </a:t>
            </a:r>
            <a:r>
              <a:rPr lang="en-US" altLang="en-US" b="1" dirty="0"/>
              <a:t>≤ </a:t>
            </a:r>
            <a:r>
              <a:rPr lang="en-US" altLang="zh-CN" b="1" dirty="0">
                <a:latin typeface="Times New Roman" pitchFamily="18" charset="0"/>
              </a:rPr>
              <a:t>h</a:t>
            </a:r>
            <a:r>
              <a:rPr lang="en-US" altLang="zh-CN" b="1" baseline="30000" dirty="0">
                <a:latin typeface="Times New Roman" pitchFamily="18" charset="0"/>
              </a:rPr>
              <a:t>*</a:t>
            </a:r>
            <a:r>
              <a:rPr lang="en-US" altLang="zh-CN" b="1" dirty="0">
                <a:latin typeface="Times New Roman" pitchFamily="18" charset="0"/>
              </a:rPr>
              <a:t>(n))</a:t>
            </a:r>
            <a:r>
              <a:rPr lang="zh-CN" altLang="en-US" b="1" dirty="0">
                <a:latin typeface="Times New Roman" pitchFamily="18" charset="0"/>
              </a:rPr>
              <a:t>搜索问题解答的关键。</a:t>
            </a:r>
            <a:r>
              <a:rPr lang="zh-CN" altLang="en-US" b="1" dirty="0"/>
              <a:t> 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144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/>
              <a:t>从子问题出发设计可采纳的启发式</a:t>
            </a:r>
            <a:endParaRPr lang="en-US" altLang="zh-CN" b="1" dirty="0"/>
          </a:p>
          <a:p>
            <a:pPr eaLnBrk="1" hangingPunct="1"/>
            <a:r>
              <a:rPr lang="zh-CN" altLang="en-US" b="1" dirty="0"/>
              <a:t>模式数据库</a:t>
            </a:r>
            <a:r>
              <a:rPr lang="en-US" altLang="zh-CN" b="1" dirty="0"/>
              <a:t>:</a:t>
            </a:r>
            <a:r>
              <a:rPr lang="zh-CN" altLang="en-US" b="1" dirty="0"/>
              <a:t>对每个可能的子问题实例存储解代价</a:t>
            </a:r>
            <a:endParaRPr lang="en-US" altLang="zh-CN" b="1" dirty="0"/>
          </a:p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6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62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法语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首先将这个模型看成是一个黑箱操作。在机器翻译中，就是输入一种语言，输出另一种语言。那么拆开这个黑箱，我们可以看到它是由编码组件、解码组件和它们之间的连接组成。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pPr/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2083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PingFang SC"/>
              </a:rPr>
              <a:t>Self-Attention</a:t>
            </a:r>
            <a:r>
              <a:rPr lang="zh-CN" altLang="en-US" dirty="0" smtClean="0">
                <a:solidFill>
                  <a:srgbClr val="000000"/>
                </a:solidFill>
                <a:latin typeface="PingFang SC"/>
              </a:rPr>
              <a:t>：当前翻译和已经翻译的前文之间的关系</a:t>
            </a:r>
            <a:endParaRPr lang="zh-CN" altLang="en-US" dirty="0" smtClean="0"/>
          </a:p>
          <a:p>
            <a:endParaRPr lang="en-US" altLang="zh-CN" dirty="0" smtClean="0">
              <a:solidFill>
                <a:srgbClr val="000000"/>
              </a:solidFill>
              <a:latin typeface="PingFang SC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PingFang SC"/>
              </a:rPr>
              <a:t>Encoder-Decoder Attention</a:t>
            </a:r>
            <a:r>
              <a:rPr lang="zh-CN" altLang="en-US" dirty="0" smtClean="0">
                <a:solidFill>
                  <a:srgbClr val="000000"/>
                </a:solidFill>
                <a:latin typeface="PingFang SC"/>
              </a:rPr>
              <a:t>：当前翻译和编码的特征向量之间的关系</a:t>
            </a:r>
            <a:endParaRPr lang="en-US" altLang="zh-CN" dirty="0" smtClean="0">
              <a:solidFill>
                <a:srgbClr val="000000"/>
              </a:solidFill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8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/>
              <a:t>最佳优先搜索：</a:t>
            </a:r>
            <a:endParaRPr lang="en-US" altLang="zh-CN" b="1" dirty="0"/>
          </a:p>
          <a:p>
            <a:r>
              <a:rPr lang="zh-CN" altLang="en-US" dirty="0"/>
              <a:t>评估函数</a:t>
            </a:r>
            <a:r>
              <a:rPr lang="en-US" altLang="zh-CN"/>
              <a:t>:</a:t>
            </a:r>
            <a:r>
              <a:rPr lang="zh-CN" altLang="en-US" smtClean="0"/>
              <a:t>评估结点期望</a:t>
            </a:r>
            <a:r>
              <a:rPr lang="zh-CN" altLang="en-US" dirty="0"/>
              <a:t>扩展的程度</a:t>
            </a:r>
            <a:endParaRPr lang="en-US" altLang="zh-CN" dirty="0"/>
          </a:p>
          <a:p>
            <a:r>
              <a:rPr lang="zh-CN" altLang="en-US" b="1" dirty="0">
                <a:solidFill>
                  <a:schemeClr val="hlink"/>
                </a:solidFill>
                <a:latin typeface="Times New Roman" pitchFamily="18" charset="0"/>
              </a:rPr>
              <a:t>估价函数</a:t>
            </a:r>
            <a:r>
              <a:rPr lang="zh-CN" altLang="en-US" b="1" dirty="0">
                <a:latin typeface="Times New Roman" pitchFamily="18" charset="0"/>
              </a:rPr>
              <a:t>（</a:t>
            </a:r>
            <a:r>
              <a:rPr lang="en-US" altLang="zh-CN" b="1" dirty="0">
                <a:latin typeface="Times New Roman" pitchFamily="18" charset="0"/>
              </a:rPr>
              <a:t>evaluation function</a:t>
            </a:r>
            <a:r>
              <a:rPr lang="zh-CN" altLang="en-US" b="1" dirty="0">
                <a:latin typeface="Times New Roman" pitchFamily="18" charset="0"/>
              </a:rPr>
              <a:t>）：是</a:t>
            </a:r>
            <a:r>
              <a:rPr lang="zh-CN" altLang="en-US" b="1">
                <a:latin typeface="Times New Roman" pitchFamily="18" charset="0"/>
              </a:rPr>
              <a:t>用来</a:t>
            </a:r>
            <a:r>
              <a:rPr lang="zh-CN" altLang="en-US" b="1" smtClean="0">
                <a:latin typeface="Times New Roman" pitchFamily="18" charset="0"/>
              </a:rPr>
              <a:t>估算结点希望</a:t>
            </a:r>
            <a:r>
              <a:rPr lang="zh-CN" altLang="en-US" b="1" dirty="0">
                <a:latin typeface="Times New Roman" pitchFamily="18" charset="0"/>
              </a:rPr>
              <a:t>程度的量度。它能提供一个评定</a:t>
            </a:r>
            <a:r>
              <a:rPr lang="zh-CN" altLang="en-US" b="1">
                <a:latin typeface="Times New Roman" pitchFamily="18" charset="0"/>
              </a:rPr>
              <a:t>候选</a:t>
            </a:r>
            <a:r>
              <a:rPr lang="zh-CN" altLang="en-US" b="1" smtClean="0">
                <a:latin typeface="Times New Roman" pitchFamily="18" charset="0"/>
              </a:rPr>
              <a:t>扩展结点的</a:t>
            </a:r>
            <a:r>
              <a:rPr lang="zh-CN" altLang="en-US" b="1" dirty="0">
                <a:latin typeface="Times New Roman" pitchFamily="18" charset="0"/>
              </a:rPr>
              <a:t>方法，</a:t>
            </a:r>
            <a:endParaRPr lang="en-US" altLang="zh-CN" b="1" dirty="0">
              <a:latin typeface="Times New Roman" pitchFamily="18" charset="0"/>
            </a:endParaRPr>
          </a:p>
          <a:p>
            <a:r>
              <a:rPr lang="zh-CN" altLang="en-US" b="1" dirty="0">
                <a:latin typeface="Times New Roman" pitchFamily="18" charset="0"/>
              </a:rPr>
              <a:t>以便</a:t>
            </a:r>
            <a:r>
              <a:rPr lang="zh-CN" altLang="en-US" b="1">
                <a:latin typeface="Times New Roman" pitchFamily="18" charset="0"/>
              </a:rPr>
              <a:t>确定</a:t>
            </a:r>
            <a:r>
              <a:rPr lang="zh-CN" altLang="en-US" b="1" smtClean="0">
                <a:latin typeface="Times New Roman" pitchFamily="18" charset="0"/>
              </a:rPr>
              <a:t>哪个结点最</a:t>
            </a:r>
            <a:r>
              <a:rPr lang="zh-CN" altLang="en-US" b="1" dirty="0">
                <a:latin typeface="Times New Roman" pitchFamily="18" charset="0"/>
              </a:rPr>
              <a:t>有可能在通向目标的最佳路径上。</a:t>
            </a:r>
          </a:p>
          <a:p>
            <a:endParaRPr lang="en-US" altLang="zh-CN" dirty="0"/>
          </a:p>
          <a:p>
            <a:r>
              <a:rPr lang="zh-CN" altLang="en-US" b="1" dirty="0"/>
              <a:t>总是选择</a:t>
            </a:r>
            <a:r>
              <a:rPr lang="zh-CN" altLang="en-US" b="1">
                <a:latin typeface="Times New Roman" pitchFamily="18" charset="0"/>
              </a:rPr>
              <a:t>“</a:t>
            </a:r>
            <a:r>
              <a:rPr lang="zh-CN" altLang="en-US" b="1"/>
              <a:t>最有希望</a:t>
            </a:r>
            <a:r>
              <a:rPr lang="zh-CN" altLang="en-US" b="1">
                <a:latin typeface="Times New Roman" pitchFamily="18" charset="0"/>
              </a:rPr>
              <a:t>”</a:t>
            </a:r>
            <a:r>
              <a:rPr lang="zh-CN" altLang="en-US" b="1" smtClean="0"/>
              <a:t>的结点作为</a:t>
            </a:r>
            <a:r>
              <a:rPr lang="zh-CN" altLang="en-US" b="1" dirty="0"/>
              <a:t>下一个被</a:t>
            </a:r>
            <a:r>
              <a:rPr lang="zh-CN" altLang="en-US" b="1"/>
              <a:t>扩展</a:t>
            </a:r>
            <a:r>
              <a:rPr lang="zh-CN" altLang="en-US" b="1" smtClean="0"/>
              <a:t>的结点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590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7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广度优先：扩展是先生成的结点</a:t>
            </a:r>
            <a:endParaRPr lang="en-US" altLang="zh-CN" dirty="0"/>
          </a:p>
          <a:p>
            <a:r>
              <a:rPr lang="zh-CN" altLang="en-US" dirty="0"/>
              <a:t>代价一致搜索：扩展的是路径消耗最小的结点</a:t>
            </a:r>
            <a:endParaRPr lang="en-US" altLang="zh-CN" dirty="0"/>
          </a:p>
          <a:p>
            <a:r>
              <a:rPr lang="zh-CN" altLang="en-US" dirty="0"/>
              <a:t>深度优先：扩展最新生成的结点</a:t>
            </a:r>
            <a:endParaRPr lang="en-US" altLang="zh-CN" dirty="0"/>
          </a:p>
          <a:p>
            <a:r>
              <a:rPr lang="zh-CN" altLang="en-US" dirty="0"/>
              <a:t>深度受限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迭代加深的深度优先：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624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曼哈顿距离，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就是表示两个点在标准坐标系上的绝对轴距之和：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10+5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欧氏距离：两点之间的直线距离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11.2</a:t>
            </a:r>
            <a:endParaRPr lang="zh-CN" altLang="en-US" sz="1200" b="1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Bounds for sorting by Prefix reversal</a:t>
            </a:r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前缀反转排序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初始状态：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(3,2,1,4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），目标状态（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1,2,3,4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5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比尔盖茨的大学论文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《Bounds for Sorting by Prefix Reversal》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研究的问题。</a:t>
            </a:r>
            <a:endParaRPr lang="en-US" altLang="zh-CN" dirty="0" smtClean="0">
              <a:latin typeface="Arial" charset="0"/>
            </a:endParaRPr>
          </a:p>
          <a:p>
            <a:endParaRPr lang="en-US" altLang="zh-CN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启发式：不在正确位置的最大煎饼的</a:t>
            </a:r>
            <a:r>
              <a:rPr lang="en-US" altLang="zh-CN" dirty="0" smtClean="0">
                <a:latin typeface="Arial" charset="0"/>
              </a:rPr>
              <a:t>no.</a:t>
            </a:r>
          </a:p>
          <a:p>
            <a:endParaRPr lang="en-US" altLang="zh-CN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具体是这样：将锅铲插在由上到下第</a:t>
            </a:r>
            <a:r>
              <a:rPr lang="en-US" altLang="zh-CN" dirty="0" smtClean="0">
                <a:latin typeface="Arial" charset="0"/>
              </a:rPr>
              <a:t>k</a:t>
            </a:r>
            <a:r>
              <a:rPr lang="zh-CN" altLang="en-US" dirty="0" smtClean="0">
                <a:latin typeface="Arial" charset="0"/>
              </a:rPr>
              <a:t>块煎饼下，并翻铲，可以将锅铲上方的第</a:t>
            </a:r>
            <a:r>
              <a:rPr lang="en-US" altLang="zh-CN" dirty="0" smtClean="0">
                <a:latin typeface="Arial" charset="0"/>
              </a:rPr>
              <a:t>1~k</a:t>
            </a:r>
            <a:r>
              <a:rPr lang="zh-CN" altLang="en-US" dirty="0" smtClean="0">
                <a:latin typeface="Arial" charset="0"/>
              </a:rPr>
              <a:t>块煎饼作为整体一起翻面</a:t>
            </a:r>
            <a:endParaRPr lang="en-US" altLang="zh-CN" dirty="0" smtClean="0">
              <a:latin typeface="Arial" charset="0"/>
            </a:endParaRPr>
          </a:p>
          <a:p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A</a:t>
            </a:r>
            <a:r>
              <a:rPr lang="en-US" dirty="0">
                <a:latin typeface="Arial" charset="0"/>
              </a:rPr>
              <a:t>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6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直线距离是额外给定的，和边上的</a:t>
            </a:r>
            <a:r>
              <a:rPr lang="en-US" altLang="zh-CN" dirty="0" smtClean="0"/>
              <a:t>cost</a:t>
            </a:r>
            <a:r>
              <a:rPr lang="zh-CN" altLang="en-US" dirty="0" smtClean="0"/>
              <a:t>没有关系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4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可能陷入死循环。考虑从</a:t>
            </a:r>
            <a:r>
              <a:rPr lang="en-US" altLang="zh-CN" dirty="0"/>
              <a:t>Iasi(</a:t>
            </a:r>
            <a:r>
              <a:rPr lang="zh-CN" altLang="en-US" dirty="0"/>
              <a:t>雅西</a:t>
            </a:r>
            <a:r>
              <a:rPr lang="en-US" altLang="zh-CN" dirty="0"/>
              <a:t>)</a:t>
            </a:r>
            <a:r>
              <a:rPr lang="zh-CN" altLang="en-US" dirty="0"/>
              <a:t>到</a:t>
            </a:r>
            <a:r>
              <a:rPr lang="en-US" altLang="zh-CN" dirty="0" err="1"/>
              <a:t>Fagaras</a:t>
            </a:r>
            <a:r>
              <a:rPr lang="en-US" altLang="zh-CN" dirty="0"/>
              <a:t>, </a:t>
            </a:r>
            <a:r>
              <a:rPr lang="zh-CN" altLang="en-US" dirty="0"/>
              <a:t>根据到目标的最近直线距离，启发式</a:t>
            </a:r>
            <a:r>
              <a:rPr lang="zh-CN" altLang="en-US" dirty="0" smtClean="0"/>
              <a:t>建议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假设</a:t>
            </a:r>
            <a:r>
              <a:rPr lang="en-US" altLang="zh-CN" dirty="0" err="1" smtClean="0"/>
              <a:t>Neamt</a:t>
            </a:r>
            <a:r>
              <a:rPr lang="zh-CN" altLang="en-US" dirty="0" smtClean="0"/>
              <a:t>到</a:t>
            </a:r>
            <a:r>
              <a:rPr lang="en-US" altLang="zh-CN" dirty="0" err="1" smtClean="0"/>
              <a:t>Fagaras</a:t>
            </a:r>
            <a:r>
              <a:rPr lang="zh-CN" altLang="en-US" dirty="0" smtClean="0"/>
              <a:t>的直线距离更近，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先扩展</a:t>
            </a:r>
            <a:r>
              <a:rPr lang="en-US" altLang="zh-CN" dirty="0" err="1"/>
              <a:t>Neamt</a:t>
            </a:r>
            <a:r>
              <a:rPr lang="en-US" altLang="zh-CN" dirty="0" smtClean="0"/>
              <a:t>, </a:t>
            </a:r>
            <a:r>
              <a:rPr lang="zh-CN" altLang="en-US" dirty="0" smtClean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所以</a:t>
            </a:r>
            <a:r>
              <a:rPr lang="zh-CN" altLang="en-US" dirty="0"/>
              <a:t>又去扩展</a:t>
            </a:r>
            <a:r>
              <a:rPr lang="en-US" altLang="zh-CN" dirty="0"/>
              <a:t>Iasi,</a:t>
            </a:r>
            <a:r>
              <a:rPr lang="zh-CN" altLang="en-US" dirty="0"/>
              <a:t>从而导致死循环。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68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/>
              <a:t>贪婪</a:t>
            </a:r>
            <a:r>
              <a:rPr lang="zh-CN" altLang="en-US" dirty="0"/>
              <a:t>优先算法性能分析：</a:t>
            </a:r>
            <a:endParaRPr lang="en-US" altLang="zh-CN" dirty="0"/>
          </a:p>
          <a:p>
            <a:r>
              <a:rPr lang="zh-CN" altLang="en-US" b="1" dirty="0"/>
              <a:t>完备性：</a:t>
            </a:r>
            <a:r>
              <a:rPr lang="zh-CN" altLang="en-US" dirty="0"/>
              <a:t>是有限状态空间搜索，也是不完备的。可能陷入死循环。考虑从</a:t>
            </a:r>
            <a:r>
              <a:rPr lang="en-US" altLang="zh-CN" dirty="0"/>
              <a:t>Iasi(</a:t>
            </a:r>
            <a:r>
              <a:rPr lang="zh-CN" altLang="en-US" dirty="0"/>
              <a:t>雅西</a:t>
            </a:r>
            <a:r>
              <a:rPr lang="en-US" altLang="zh-CN" dirty="0"/>
              <a:t>)</a:t>
            </a:r>
            <a:r>
              <a:rPr lang="zh-CN" altLang="en-US" dirty="0"/>
              <a:t>到</a:t>
            </a:r>
            <a:r>
              <a:rPr lang="en-US" altLang="zh-CN" dirty="0" err="1"/>
              <a:t>Fagaras</a:t>
            </a:r>
            <a:r>
              <a:rPr lang="en-US" altLang="zh-CN" dirty="0"/>
              <a:t>, </a:t>
            </a:r>
            <a:r>
              <a:rPr lang="zh-CN" altLang="en-US" dirty="0"/>
              <a:t>根据到目标的最近直线距离，启发式建议</a:t>
            </a:r>
            <a:endParaRPr lang="en-US" altLang="zh-CN" dirty="0"/>
          </a:p>
          <a:p>
            <a:r>
              <a:rPr lang="zh-CN" altLang="en-US" dirty="0"/>
              <a:t>先扩展</a:t>
            </a:r>
            <a:r>
              <a:rPr lang="en-US" altLang="zh-CN" dirty="0" err="1"/>
              <a:t>Neamt</a:t>
            </a:r>
            <a:r>
              <a:rPr lang="en-US" altLang="zh-CN" dirty="0"/>
              <a:t>, </a:t>
            </a:r>
            <a:r>
              <a:rPr lang="zh-CN" altLang="en-US" dirty="0"/>
              <a:t>扩展</a:t>
            </a:r>
            <a:r>
              <a:rPr lang="en-US" altLang="zh-CN" dirty="0" err="1"/>
              <a:t>Neamt</a:t>
            </a:r>
            <a:r>
              <a:rPr lang="zh-CN" altLang="en-US" dirty="0"/>
              <a:t>时，将</a:t>
            </a:r>
            <a:r>
              <a:rPr lang="en-US" altLang="zh-CN" dirty="0"/>
              <a:t>Iasi</a:t>
            </a:r>
            <a:r>
              <a:rPr lang="zh-CN" altLang="en-US" dirty="0"/>
              <a:t>到目标结点的直线距离最近，所以又去扩展</a:t>
            </a:r>
            <a:r>
              <a:rPr lang="en-US" altLang="zh-CN" dirty="0"/>
              <a:t>Iasi,</a:t>
            </a:r>
            <a:r>
              <a:rPr lang="zh-CN" altLang="en-US" dirty="0"/>
              <a:t>从而导致死循环。</a:t>
            </a:r>
            <a:endParaRPr lang="en-US" altLang="zh-CN" dirty="0"/>
          </a:p>
          <a:p>
            <a:r>
              <a:rPr lang="zh-CN" altLang="en-US" b="1" dirty="0"/>
              <a:t>时间复杂度：</a:t>
            </a:r>
            <a:endParaRPr lang="en-US" altLang="zh-CN" b="1" dirty="0"/>
          </a:p>
          <a:p>
            <a:r>
              <a:rPr lang="zh-CN" altLang="en-US" b="1" dirty="0"/>
              <a:t>空间复杂度：</a:t>
            </a:r>
            <a:endParaRPr lang="en-US" altLang="zh-CN" b="1" dirty="0"/>
          </a:p>
          <a:p>
            <a:r>
              <a:rPr lang="en-US" altLang="zh-CN" b="1" dirty="0"/>
              <a:t>m: </a:t>
            </a:r>
            <a:r>
              <a:rPr lang="zh-CN" altLang="en-US" b="1" dirty="0"/>
              <a:t>搜索深度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5E412-DC64-4219-BA56-1D5AC51FF35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31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manticscholar.org/paper/Best-First-Beam-Search-Meister-Cotterell/a6e6197fcbb5bbe7d332904f2624e7bf1687c024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Best-First-Beam-Search-Meister-Cotterell/a6e6197fcbb5bbe7d332904f2624e7bf1687c024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3.5  </a:t>
            </a:r>
            <a:r>
              <a:rPr lang="zh-CN" altLang="en-US" dirty="0" smtClean="0"/>
              <a:t>有信息（</a:t>
            </a:r>
            <a:r>
              <a:rPr lang="zh-CN" altLang="en-US" dirty="0" smtClean="0">
                <a:solidFill>
                  <a:srgbClr val="FF0000"/>
                </a:solidFill>
              </a:rPr>
              <a:t>启发式</a:t>
            </a:r>
            <a:r>
              <a:rPr lang="zh-CN" altLang="en-US" dirty="0" smtClean="0"/>
              <a:t>）搜索策略</a:t>
            </a: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-152400" y="6475385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Dan </a:t>
            </a:r>
            <a:r>
              <a:rPr lang="en-US" sz="1400" dirty="0">
                <a:latin typeface="Calibri"/>
                <a:cs typeface="Calibri"/>
              </a:rPr>
              <a:t>Klein and Pieter Abbeel for CS188 Intro to AI at UC Berkeley (ai.berkeley.edu).]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94265"/>
            <a:ext cx="4521660" cy="3352800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3980" y="2960132"/>
            <a:ext cx="6389529" cy="3200400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7086600" y="2051652"/>
            <a:ext cx="38010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有</a:t>
            </a:r>
            <a:r>
              <a:rPr lang="zh-CN" altLang="en-US" dirty="0" smtClean="0"/>
              <a:t>信息搜索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除了问题本身外，还有启发式信息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38200" y="4077748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无信息搜索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除了问题本身外，没有任何额外的信息</a:t>
            </a:r>
            <a:r>
              <a:rPr lang="en-US" altLang="zh-CN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 Example: Romania</a:t>
            </a:r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2150" y="1787524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2438400" y="6043612"/>
            <a:ext cx="4339650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kern="0" dirty="0" smtClean="0">
                <a:latin typeface="Calibri" pitchFamily="34" charset="0"/>
              </a:rPr>
              <a:t>罗马尼亚问题：</a:t>
            </a:r>
            <a:r>
              <a:rPr lang="zh-CN" altLang="en-US" u="sng" kern="0" dirty="0" smtClean="0">
                <a:latin typeface="Calibri" pitchFamily="34" charset="0"/>
              </a:rPr>
              <a:t>启发式信息（直线距离）</a:t>
            </a:r>
            <a:endParaRPr lang="en-US" altLang="zh-CN" u="sng" kern="0" dirty="0">
              <a:latin typeface="Calibri" pitchFamily="34" charset="0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558754" y="1470818"/>
            <a:ext cx="7834132" cy="4724400"/>
            <a:chOff x="44770" y="1447800"/>
            <a:chExt cx="7834132" cy="4724400"/>
          </a:xfrm>
          <a:solidFill>
            <a:schemeClr val="bg1"/>
          </a:solidFill>
        </p:grpSpPr>
        <p:pic>
          <p:nvPicPr>
            <p:cNvPr id="9" name="Picture 8" descr="romania-distances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0" y="1447800"/>
              <a:ext cx="7834132" cy="4724400"/>
            </a:xfrm>
            <a:prstGeom prst="rect">
              <a:avLst/>
            </a:prstGeom>
            <a:grpFill/>
          </p:spPr>
        </p:pic>
        <p:sp>
          <p:nvSpPr>
            <p:cNvPr id="10" name="Oval 9"/>
            <p:cNvSpPr/>
            <p:nvPr/>
          </p:nvSpPr>
          <p:spPr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r>
              <a:rPr lang="zh-CN" altLang="en-US" dirty="0"/>
              <a:t>贪婪最佳优先搜索</a:t>
            </a:r>
            <a:endParaRPr lang="en-US" dirty="0"/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10287000" cy="48847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FF0000"/>
                </a:solidFill>
              </a:rPr>
              <a:t>贪婪</a:t>
            </a:r>
            <a:r>
              <a:rPr lang="zh-CN" altLang="en-US" sz="2800" dirty="0" smtClean="0"/>
              <a:t>搜索策略：</a:t>
            </a:r>
            <a:endParaRPr lang="en-US" altLang="zh-CN" sz="2800" dirty="0" smtClean="0"/>
          </a:p>
          <a:p>
            <a:pPr lvl="1">
              <a:lnSpc>
                <a:spcPct val="90000"/>
              </a:lnSpc>
            </a:pPr>
            <a:r>
              <a:rPr lang="zh-CN" altLang="en-US" sz="2400" dirty="0" smtClean="0"/>
              <a:t>优先扩展离</a:t>
            </a:r>
            <a:r>
              <a:rPr lang="zh-CN" altLang="en-US" sz="2400" dirty="0"/>
              <a:t>目标最近的结点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并不是最优的</a:t>
            </a:r>
            <a:endParaRPr lang="en-US" altLang="zh-CN" sz="2800" dirty="0" smtClean="0"/>
          </a:p>
          <a:p>
            <a:pPr lvl="1">
              <a:lnSpc>
                <a:spcPct val="90000"/>
              </a:lnSpc>
            </a:pPr>
            <a:r>
              <a:rPr lang="zh-CN" altLang="en-US" sz="2400" dirty="0" smtClean="0"/>
              <a:t>经过</a:t>
            </a:r>
            <a:r>
              <a:rPr lang="en-US" altLang="zh-CN" sz="2400" dirty="0" err="1" smtClean="0"/>
              <a:t>Rimniuc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Vilcea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到 </a:t>
            </a:r>
            <a:r>
              <a:rPr lang="en-US" altLang="zh-CN" sz="2400" dirty="0" smtClean="0"/>
              <a:t>Pitesti </a:t>
            </a:r>
            <a:r>
              <a:rPr lang="zh-CN" altLang="en-US" sz="2400" dirty="0" smtClean="0"/>
              <a:t>到</a:t>
            </a:r>
            <a:r>
              <a:rPr lang="en-US" altLang="zh-CN" sz="2400" dirty="0" smtClean="0"/>
              <a:t>Bucharest</a:t>
            </a:r>
            <a:r>
              <a:rPr lang="zh-CN" altLang="en-US" sz="2400" dirty="0" smtClean="0"/>
              <a:t>的路径要少</a:t>
            </a:r>
            <a:r>
              <a:rPr lang="en-US" altLang="zh-CN" sz="2400" dirty="0" smtClean="0"/>
              <a:t>32</a:t>
            </a:r>
            <a:r>
              <a:rPr lang="zh-CN" altLang="en-US" sz="2400" dirty="0" smtClean="0"/>
              <a:t>公里</a:t>
            </a:r>
            <a:endParaRPr lang="en-US" sz="2400" dirty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2233" y="2311399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5546" y="3076677"/>
            <a:ext cx="1588254" cy="378132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4B9BBCB-0993-4914-BA3A-C81029A07277}"/>
              </a:ext>
            </a:extLst>
          </p:cNvPr>
          <p:cNvCxnSpPr/>
          <p:nvPr/>
        </p:nvCxnSpPr>
        <p:spPr>
          <a:xfrm>
            <a:off x="7662865" y="839788"/>
            <a:ext cx="10668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17DD21C-E410-4CAD-ABB4-7D4B65225FF8}"/>
              </a:ext>
            </a:extLst>
          </p:cNvPr>
          <p:cNvCxnSpPr>
            <a:cxnSpLocks/>
          </p:cNvCxnSpPr>
          <p:nvPr/>
        </p:nvCxnSpPr>
        <p:spPr>
          <a:xfrm>
            <a:off x="9769571" y="1989138"/>
            <a:ext cx="790101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DFE44EF-E967-4C4A-9DAC-8D0A728530C3}"/>
              </a:ext>
            </a:extLst>
          </p:cNvPr>
          <p:cNvCxnSpPr>
            <a:cxnSpLocks/>
          </p:cNvCxnSpPr>
          <p:nvPr/>
        </p:nvCxnSpPr>
        <p:spPr>
          <a:xfrm>
            <a:off x="9034465" y="1677988"/>
            <a:ext cx="731081" cy="3111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D4B22A-C642-46F9-A5B3-57DEEC6CC1F8}"/>
              </a:ext>
            </a:extLst>
          </p:cNvPr>
          <p:cNvCxnSpPr>
            <a:cxnSpLocks/>
          </p:cNvCxnSpPr>
          <p:nvPr/>
        </p:nvCxnSpPr>
        <p:spPr>
          <a:xfrm>
            <a:off x="8805865" y="1220788"/>
            <a:ext cx="215245" cy="406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4B9BBCB-0993-4914-BA3A-C81029A07277}"/>
              </a:ext>
            </a:extLst>
          </p:cNvPr>
          <p:cNvCxnSpPr/>
          <p:nvPr/>
        </p:nvCxnSpPr>
        <p:spPr>
          <a:xfrm>
            <a:off x="7776562" y="805655"/>
            <a:ext cx="1066800" cy="3048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DFE44EF-E967-4C4A-9DAC-8D0A728530C3}"/>
              </a:ext>
            </a:extLst>
          </p:cNvPr>
          <p:cNvCxnSpPr>
            <a:cxnSpLocks/>
          </p:cNvCxnSpPr>
          <p:nvPr/>
        </p:nvCxnSpPr>
        <p:spPr>
          <a:xfrm>
            <a:off x="9662122" y="1311276"/>
            <a:ext cx="825760" cy="95725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AD4B22A-C642-46F9-A5B3-57DEEC6CC1F8}"/>
              </a:ext>
            </a:extLst>
          </p:cNvPr>
          <p:cNvCxnSpPr>
            <a:cxnSpLocks/>
          </p:cNvCxnSpPr>
          <p:nvPr/>
        </p:nvCxnSpPr>
        <p:spPr>
          <a:xfrm>
            <a:off x="8919562" y="1186655"/>
            <a:ext cx="681638" cy="198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60073" y="71440"/>
            <a:ext cx="7315200" cy="11430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宋体"/>
                <a:cs typeface="Arial" pitchFamily="34" charset="0"/>
              </a:rPr>
              <a:t>贪婪</a:t>
            </a:r>
            <a:r>
              <a:rPr lang="zh-CN" altLang="en-US" sz="3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宋体"/>
                <a:cs typeface="Arial" pitchFamily="34" charset="0"/>
              </a:rPr>
              <a:t>最佳优先搜索</a:t>
            </a:r>
            <a:endParaRPr kumimoji="1" lang="zh-CN" altLang="en-US" sz="3600" dirty="0"/>
          </a:p>
        </p:txBody>
      </p:sp>
      <p:sp>
        <p:nvSpPr>
          <p:cNvPr id="2" name="矩形 1"/>
          <p:cNvSpPr/>
          <p:nvPr/>
        </p:nvSpPr>
        <p:spPr>
          <a:xfrm>
            <a:off x="609600" y="206647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可能陷入</a:t>
            </a:r>
            <a:r>
              <a:rPr lang="zh-CN" altLang="en-US" dirty="0">
                <a:solidFill>
                  <a:srgbClr val="FF0000"/>
                </a:solidFill>
              </a:rPr>
              <a:t>死循环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2743200" y="1527063"/>
            <a:ext cx="7834132" cy="4724400"/>
            <a:chOff x="-31430" y="1447800"/>
            <a:chExt cx="7834132" cy="4724400"/>
          </a:xfrm>
        </p:grpSpPr>
        <p:pic>
          <p:nvPicPr>
            <p:cNvPr id="21" name="Picture 8" descr="romania-distances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430" y="1447800"/>
              <a:ext cx="7834132" cy="4724400"/>
            </a:xfrm>
            <a:prstGeom prst="rect">
              <a:avLst/>
            </a:prstGeom>
          </p:spPr>
        </p:pic>
        <p:sp>
          <p:nvSpPr>
            <p:cNvPr id="22" name="Oval 9"/>
            <p:cNvSpPr/>
            <p:nvPr/>
          </p:nvSpPr>
          <p:spPr>
            <a:xfrm>
              <a:off x="5988370" y="2367428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0"/>
            <p:cNvSpPr/>
            <p:nvPr/>
          </p:nvSpPr>
          <p:spPr>
            <a:xfrm>
              <a:off x="3529507" y="3208223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600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ct val="35000"/>
              </a:spcBef>
            </a:pPr>
            <a:r>
              <a:rPr lang="zh-CN" altLang="en-US" sz="2800" u="sng" dirty="0">
                <a:solidFill>
                  <a:srgbClr val="CC0099"/>
                </a:solidFill>
              </a:rPr>
              <a:t>完备性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>
                <a:solidFill>
                  <a:srgbClr val="CC0099"/>
                </a:solidFill>
              </a:rPr>
              <a:t>   </a:t>
            </a:r>
            <a:r>
              <a:rPr lang="zh-CN" altLang="en-US" sz="2400" dirty="0">
                <a:latin typeface="+mn-ea"/>
              </a:rPr>
              <a:t>否</a:t>
            </a:r>
            <a:r>
              <a:rPr lang="en-US" altLang="zh-CN" sz="2400" dirty="0">
                <a:latin typeface="+mn-ea"/>
              </a:rPr>
              <a:t>–</a:t>
            </a:r>
            <a:r>
              <a:rPr lang="zh-CN" altLang="en-US" sz="2400" dirty="0">
                <a:latin typeface="+mn-ea"/>
              </a:rPr>
              <a:t>会陷入死循环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35000"/>
              </a:spcBef>
            </a:pPr>
            <a:r>
              <a:rPr lang="zh-CN" altLang="en-US" sz="2800" u="sng" dirty="0">
                <a:solidFill>
                  <a:srgbClr val="CC0099"/>
                </a:solidFill>
              </a:rPr>
              <a:t>最优性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>
                <a:solidFill>
                  <a:srgbClr val="CC0099"/>
                </a:solidFill>
              </a:rPr>
              <a:t>   </a:t>
            </a:r>
            <a:r>
              <a:rPr lang="zh-CN" altLang="en-US" sz="2400" dirty="0">
                <a:latin typeface="+mn-ea"/>
              </a:rPr>
              <a:t>否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35000"/>
              </a:spcBef>
            </a:pPr>
            <a:r>
              <a:rPr lang="zh-CN" altLang="en-US" sz="2800" u="sng" dirty="0">
                <a:solidFill>
                  <a:srgbClr val="CC0099"/>
                </a:solidFill>
              </a:rPr>
              <a:t>时间复杂度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>
                <a:solidFill>
                  <a:srgbClr val="CC0099"/>
                </a:solidFill>
              </a:rPr>
              <a:t>   </a:t>
            </a:r>
            <a:r>
              <a:rPr lang="en-US" altLang="zh-CN" i="1" dirty="0" smtClean="0"/>
              <a:t>O(</a:t>
            </a:r>
            <a:r>
              <a:rPr lang="en-US" altLang="zh-CN" i="1" dirty="0" err="1" smtClean="0"/>
              <a:t>b</a:t>
            </a:r>
            <a:r>
              <a:rPr lang="en-US" altLang="zh-CN" i="1" baseline="30000" dirty="0" err="1" smtClean="0"/>
              <a:t>m</a:t>
            </a:r>
            <a:r>
              <a:rPr lang="en-US" altLang="zh-CN" i="1" dirty="0" smtClean="0"/>
              <a:t>)</a:t>
            </a:r>
            <a:endParaRPr lang="en-US" altLang="zh-CN" dirty="0" smtClean="0"/>
          </a:p>
          <a:p>
            <a:pPr eaLnBrk="1" hangingPunct="1">
              <a:lnSpc>
                <a:spcPct val="150000"/>
              </a:lnSpc>
              <a:spcBef>
                <a:spcPct val="35000"/>
              </a:spcBef>
            </a:pPr>
            <a:r>
              <a:rPr lang="zh-CN" altLang="en-US" sz="2800" u="sng" dirty="0" smtClean="0">
                <a:solidFill>
                  <a:srgbClr val="CC0099"/>
                </a:solidFill>
              </a:rPr>
              <a:t>空间</a:t>
            </a:r>
            <a:r>
              <a:rPr lang="zh-CN" altLang="en-US" sz="2800" u="sng" dirty="0">
                <a:solidFill>
                  <a:srgbClr val="CC0099"/>
                </a:solidFill>
              </a:rPr>
              <a:t>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 </a:t>
            </a:r>
            <a:r>
              <a:rPr lang="en-US" altLang="zh-CN" i="1" dirty="0"/>
              <a:t>O(b</a:t>
            </a:r>
            <a:r>
              <a:rPr lang="en-US" altLang="zh-CN" i="1" baseline="30000" dirty="0"/>
              <a:t>m</a:t>
            </a:r>
            <a:r>
              <a:rPr lang="en-US" altLang="zh-CN" i="1" dirty="0"/>
              <a:t>) </a:t>
            </a:r>
            <a:endParaRPr lang="en-US" altLang="zh-CN" i="1" dirty="0" smtClean="0"/>
          </a:p>
          <a:p>
            <a:pPr>
              <a:lnSpc>
                <a:spcPct val="150000"/>
              </a:lnSpc>
              <a:spcBef>
                <a:spcPct val="35000"/>
              </a:spcBef>
            </a:pPr>
            <a:r>
              <a:rPr lang="zh-CN" altLang="en-US" sz="2800" dirty="0">
                <a:latin typeface="+mn-ea"/>
              </a:rPr>
              <a:t>一个好的启发式函数可以有效降低复杂度。</a:t>
            </a:r>
            <a:endParaRPr lang="en-US" altLang="zh-CN" sz="2800" dirty="0">
              <a:latin typeface="+mn-ea"/>
            </a:endParaRPr>
          </a:p>
          <a:p>
            <a:endParaRPr kumimoji="1" lang="zh-CN" alt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7400" y="194582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defRPr/>
            </a:pPr>
            <a:r>
              <a:rPr lang="zh-CN" altLang="en-US" sz="3600" dirty="0">
                <a:solidFill>
                  <a:srgbClr val="000000"/>
                </a:solidFill>
                <a:ea typeface="宋体"/>
              </a:rPr>
              <a:t>贪婪最佳优先搜索的性能</a:t>
            </a:r>
            <a:endParaRPr lang="en-US" altLang="zh-CN" sz="3600" kern="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5" name="Freeform 28"/>
          <p:cNvSpPr>
            <a:spLocks/>
          </p:cNvSpPr>
          <p:nvPr/>
        </p:nvSpPr>
        <p:spPr bwMode="auto">
          <a:xfrm>
            <a:off x="8094662" y="4137025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6" name="Freeform 30"/>
          <p:cNvSpPr>
            <a:spLocks/>
          </p:cNvSpPr>
          <p:nvPr/>
        </p:nvSpPr>
        <p:spPr bwMode="auto">
          <a:xfrm>
            <a:off x="9348787" y="1522413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8001000" y="1625599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9123363" y="198120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9" name="Oval 6"/>
          <p:cNvSpPr>
            <a:spLocks noChangeArrowheads="1"/>
          </p:cNvSpPr>
          <p:nvPr/>
        </p:nvSpPr>
        <p:spPr bwMode="auto">
          <a:xfrm>
            <a:off x="9599613" y="1971674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9253537" y="183197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31" name="Freeform 8"/>
          <p:cNvSpPr>
            <a:spLocks/>
          </p:cNvSpPr>
          <p:nvPr/>
        </p:nvSpPr>
        <p:spPr bwMode="auto">
          <a:xfrm>
            <a:off x="9236076" y="1785938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9637711" y="1584325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33" name="Oval 11"/>
          <p:cNvSpPr>
            <a:spLocks noChangeArrowheads="1"/>
          </p:cNvSpPr>
          <p:nvPr/>
        </p:nvSpPr>
        <p:spPr bwMode="auto">
          <a:xfrm>
            <a:off x="9847263" y="289560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4" name="Oval 17"/>
          <p:cNvSpPr>
            <a:spLocks noChangeArrowheads="1"/>
          </p:cNvSpPr>
          <p:nvPr/>
        </p:nvSpPr>
        <p:spPr bwMode="auto">
          <a:xfrm>
            <a:off x="9355137" y="155575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" name="Freeform 18"/>
          <p:cNvSpPr>
            <a:spLocks/>
          </p:cNvSpPr>
          <p:nvPr/>
        </p:nvSpPr>
        <p:spPr bwMode="auto">
          <a:xfrm>
            <a:off x="8080376" y="4262436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6" name="Oval 19"/>
          <p:cNvSpPr>
            <a:spLocks noChangeArrowheads="1"/>
          </p:cNvSpPr>
          <p:nvPr/>
        </p:nvSpPr>
        <p:spPr bwMode="auto">
          <a:xfrm>
            <a:off x="9202737" y="4618038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7" name="Oval 20"/>
          <p:cNvSpPr>
            <a:spLocks noChangeArrowheads="1"/>
          </p:cNvSpPr>
          <p:nvPr/>
        </p:nvSpPr>
        <p:spPr bwMode="auto">
          <a:xfrm>
            <a:off x="9678988" y="46085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9332912" y="446881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39" name="Freeform 22"/>
          <p:cNvSpPr>
            <a:spLocks/>
          </p:cNvSpPr>
          <p:nvPr/>
        </p:nvSpPr>
        <p:spPr bwMode="auto">
          <a:xfrm>
            <a:off x="9315451" y="4422774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0" name="Text Box 23"/>
          <p:cNvSpPr txBox="1">
            <a:spLocks noChangeArrowheads="1"/>
          </p:cNvSpPr>
          <p:nvPr/>
        </p:nvSpPr>
        <p:spPr bwMode="auto">
          <a:xfrm>
            <a:off x="9717087" y="4221163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41" name="Oval 25"/>
          <p:cNvSpPr>
            <a:spLocks noChangeArrowheads="1"/>
          </p:cNvSpPr>
          <p:nvPr/>
        </p:nvSpPr>
        <p:spPr bwMode="auto">
          <a:xfrm>
            <a:off x="9466263" y="563880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2" name="Oval 29"/>
          <p:cNvSpPr>
            <a:spLocks noChangeArrowheads="1"/>
          </p:cNvSpPr>
          <p:nvPr/>
        </p:nvSpPr>
        <p:spPr bwMode="auto">
          <a:xfrm>
            <a:off x="9434513" y="4192588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2" name="AutoShape 45"/>
          <p:cNvSpPr>
            <a:spLocks/>
          </p:cNvSpPr>
          <p:nvPr/>
        </p:nvSpPr>
        <p:spPr bwMode="auto">
          <a:xfrm>
            <a:off x="7620682" y="1462086"/>
            <a:ext cx="212043" cy="2271714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3" name="Text Box 46"/>
          <p:cNvSpPr txBox="1">
            <a:spLocks noChangeArrowheads="1"/>
          </p:cNvSpPr>
          <p:nvPr/>
        </p:nvSpPr>
        <p:spPr bwMode="auto">
          <a:xfrm>
            <a:off x="6679407" y="2288600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  <p:extLst>
      <p:ext uri="{BB962C8B-B14F-4D97-AF65-F5344CB8AC3E}">
        <p14:creationId xmlns:p14="http://schemas.microsoft.com/office/powerpoint/2010/main" val="295324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/>
      <p:bldP spid="41" grpId="0" animBg="1"/>
      <p:bldP spid="42" grpId="0" animBg="1"/>
      <p:bldP spid="22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  <a:defRPr/>
            </a:pPr>
            <a:r>
              <a:rPr lang="zh-CN" altLang="en-US" sz="2400" dirty="0">
                <a:ea typeface=""/>
              </a:rPr>
              <a:t>思路：</a:t>
            </a:r>
            <a:r>
              <a:rPr lang="zh-CN" altLang="en-US" sz="2400" dirty="0">
                <a:solidFill>
                  <a:srgbClr val="FF0000"/>
                </a:solidFill>
                <a:ea typeface=""/>
              </a:rPr>
              <a:t>避免扩展耗散值已经很大的路径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400" dirty="0" smtClean="0">
                <a:solidFill>
                  <a:srgbClr val="FF0000"/>
                </a:solidFill>
                <a:ea typeface=""/>
              </a:rPr>
              <a:t>评估函数</a:t>
            </a:r>
            <a:r>
              <a:rPr lang="en-US" altLang="zh-CN" sz="2400" dirty="0" smtClean="0">
                <a:solidFill>
                  <a:srgbClr val="FF0000"/>
                </a:solidFill>
                <a:ea typeface=""/>
              </a:rPr>
              <a:t>f(n) = g(n) + h(n)</a:t>
            </a:r>
            <a:r>
              <a:rPr lang="zh-CN" altLang="en-US" sz="2400" dirty="0" smtClean="0">
                <a:solidFill>
                  <a:srgbClr val="FF0000"/>
                </a:solidFill>
                <a:ea typeface=""/>
              </a:rPr>
              <a:t>，</a:t>
            </a:r>
            <a:r>
              <a:rPr lang="zh-CN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经过结点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的最小代价解的估计代价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代价函数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g(n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从初始结点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到达结点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已经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花费的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代价</a:t>
            </a:r>
            <a:r>
              <a:rPr lang="zh-CN" altLang="en-US" dirty="0"/>
              <a:t>（实际代价）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启发式函数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从结点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到目标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最小代价路径的估计值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defRPr/>
            </a:pPr>
            <a:endParaRPr lang="en-US" altLang="zh-CN" sz="2400" dirty="0" smtClean="0"/>
          </a:p>
          <a:p>
            <a:pPr>
              <a:lnSpc>
                <a:spcPct val="150000"/>
              </a:lnSpc>
              <a:defRPr/>
            </a:pPr>
            <a:r>
              <a:rPr lang="zh-CN" altLang="en-US" sz="2800" dirty="0" smtClean="0"/>
              <a:t>搜索策略</a:t>
            </a:r>
            <a:r>
              <a:rPr lang="zh-CN" altLang="en-US" sz="2800" dirty="0"/>
              <a:t>：优先级</a:t>
            </a:r>
            <a:r>
              <a:rPr lang="zh-CN" altLang="en-US" sz="2800" dirty="0" smtClean="0"/>
              <a:t>队列，先扩展</a:t>
            </a:r>
            <a:r>
              <a:rPr lang="en-US" altLang="zh-CN" sz="2800" dirty="0" smtClean="0"/>
              <a:t>f(n)</a:t>
            </a:r>
            <a:r>
              <a:rPr lang="zh-CN" altLang="en-US" sz="2800" dirty="0" smtClean="0"/>
              <a:t>的值最小的结点</a:t>
            </a:r>
            <a:endParaRPr lang="en-US" altLang="zh-CN" sz="2800" dirty="0"/>
          </a:p>
          <a:p>
            <a:pPr>
              <a:lnSpc>
                <a:spcPct val="150000"/>
              </a:lnSpc>
              <a:defRPr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A</a:t>
            </a:r>
            <a:r>
              <a:rPr lang="en-US" altLang="zh-CN" kern="0" baseline="30000" dirty="0">
                <a:solidFill>
                  <a:srgbClr val="000000"/>
                </a:solidFill>
                <a:ea typeface="宋体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 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搜索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8800" y="5867400"/>
            <a:ext cx="995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/>
              </a:rPr>
              <a:t>P. E. Hart, N. J. Nilsson, and B. Raphael. A formal basis for the heuristic determination of minimum cost paths in graphs. IEEE Trans. Syst. Sci. and Cybernetics, SSC-4(2):100-107, 1968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16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defRPr/>
            </a:pP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A</a:t>
            </a:r>
            <a:r>
              <a:rPr lang="en-US" altLang="zh-CN" kern="0" baseline="30000" dirty="0">
                <a:solidFill>
                  <a:srgbClr val="000000"/>
                </a:solidFill>
                <a:ea typeface="宋体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 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搜索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-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案例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10" name="Picture 3" descr="astar-progress01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9289" y="1484313"/>
            <a:ext cx="8289925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836106" y="160020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"/>
              </a:rPr>
              <a:t>f(n) = g(n) + h(n)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1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defRPr/>
            </a:pP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A</a:t>
            </a:r>
            <a:r>
              <a:rPr lang="en-US" altLang="zh-CN" kern="0" baseline="30000" dirty="0">
                <a:solidFill>
                  <a:srgbClr val="000000"/>
                </a:solidFill>
                <a:ea typeface="宋体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 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搜索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-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案例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7" name="Picture 2" descr="astar-progress02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1" y="1628775"/>
            <a:ext cx="8575675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6106" y="160020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"/>
              </a:rPr>
              <a:t>f(n) = g(n) + h(n)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4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847850" y="207964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defRPr/>
            </a:pP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A</a:t>
            </a:r>
            <a:r>
              <a:rPr lang="en-US" altLang="zh-CN" kern="0" baseline="30000" dirty="0">
                <a:solidFill>
                  <a:srgbClr val="000000"/>
                </a:solidFill>
                <a:ea typeface="宋体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 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搜索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-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案例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7" name="Picture 3" descr="astar-progress03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7850" y="1557338"/>
            <a:ext cx="8434388" cy="429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836106" y="160020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"/>
              </a:rPr>
              <a:t>f(n) = g(n) + h(n)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9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defRPr/>
            </a:pP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A</a:t>
            </a:r>
            <a:r>
              <a:rPr lang="en-US" altLang="zh-CN" kern="0" baseline="30000" dirty="0">
                <a:solidFill>
                  <a:srgbClr val="000000"/>
                </a:solidFill>
                <a:ea typeface="宋体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 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搜索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-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案例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7" name="Picture 3" descr="astar-progress04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0986" y="1447800"/>
            <a:ext cx="8539163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836106" y="160020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"/>
              </a:rPr>
              <a:t>f(n) = g(n) + h(n)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97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r>
              <a:rPr lang="zh-CN" altLang="en-US" sz="3600" dirty="0" smtClean="0"/>
              <a:t>启发式函数</a:t>
            </a:r>
            <a:endParaRPr lang="en-US" altLang="zh-CN" sz="3600" dirty="0" smtClean="0"/>
          </a:p>
          <a:p>
            <a:endParaRPr lang="en-US" sz="3600" dirty="0"/>
          </a:p>
          <a:p>
            <a:pPr eaLnBrk="1" hangingPunct="1"/>
            <a:r>
              <a:rPr lang="zh-CN" altLang="en-US" sz="3600" dirty="0" smtClean="0"/>
              <a:t>有信息搜索策略</a:t>
            </a:r>
            <a:endParaRPr lang="en-US" altLang="zh-CN" sz="3600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贪婪最佳优先搜索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sz="3200" dirty="0"/>
              <a:t>A* </a:t>
            </a:r>
            <a:r>
              <a:rPr lang="zh-CN" altLang="en-US" dirty="0"/>
              <a:t>搜索</a:t>
            </a:r>
            <a:endParaRPr lang="en-US" dirty="0"/>
          </a:p>
          <a:p>
            <a:pPr lvl="2"/>
            <a:endParaRPr lang="en-US" sz="2800" dirty="0"/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0200" y="1740357"/>
            <a:ext cx="6463617" cy="426246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defRPr/>
            </a:pP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A</a:t>
            </a:r>
            <a:r>
              <a:rPr lang="en-US" altLang="zh-CN" kern="0" baseline="30000" dirty="0">
                <a:solidFill>
                  <a:srgbClr val="000000"/>
                </a:solidFill>
                <a:ea typeface="宋体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 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搜索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-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案例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7" name="Picture 3" descr="astar-progress05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9288" y="1484314"/>
            <a:ext cx="8610600" cy="369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836106" y="160020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"/>
              </a:rPr>
              <a:t>f(n) = g(n) + h(n)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2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defRPr/>
            </a:pP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A</a:t>
            </a:r>
            <a:r>
              <a:rPr lang="en-US" altLang="zh-CN" kern="0" baseline="30000" dirty="0">
                <a:solidFill>
                  <a:srgbClr val="000000"/>
                </a:solidFill>
                <a:ea typeface="宋体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 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搜索</a:t>
            </a: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-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案例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7" name="Picture 3" descr="astar-progress06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1" y="1524001"/>
            <a:ext cx="8361362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836106" y="160020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"/>
              </a:rPr>
              <a:t>f(n) = g(n) + h(n)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315200" y="5791200"/>
            <a:ext cx="3642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baseline="30000" dirty="0" smtClean="0">
                <a:solidFill>
                  <a:srgbClr val="FF0000"/>
                </a:solidFill>
                <a:ea typeface="宋体"/>
              </a:rPr>
              <a:t>A*</a:t>
            </a:r>
            <a:r>
              <a:rPr lang="en-US" altLang="zh-CN" kern="0" dirty="0" smtClean="0">
                <a:solidFill>
                  <a:srgbClr val="FF0000"/>
                </a:solidFill>
                <a:ea typeface="宋体"/>
              </a:rPr>
              <a:t> </a:t>
            </a:r>
            <a:r>
              <a:rPr lang="zh-CN" altLang="en-US" kern="0" dirty="0" smtClean="0">
                <a:solidFill>
                  <a:srgbClr val="FF0000"/>
                </a:solidFill>
                <a:ea typeface="宋体"/>
              </a:rPr>
              <a:t>搜索找到的解，是不是最优解？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5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  <a:ea typeface="宋体"/>
              </a:rPr>
              <a:t>课堂练习：</a:t>
            </a:r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zh-CN" altLang="en-US" dirty="0" smtClean="0">
                <a:latin typeface="Calibri"/>
                <a:cs typeface="Calibri"/>
              </a:rPr>
              <a:t>、</a:t>
            </a:r>
            <a:r>
              <a:rPr lang="en-US" dirty="0" smtClean="0">
                <a:latin typeface="Calibri"/>
                <a:cs typeface="Calibri"/>
              </a:rPr>
              <a:t>Greedy</a:t>
            </a:r>
            <a:r>
              <a:rPr lang="zh-CN" altLang="en-US" dirty="0" smtClean="0">
                <a:latin typeface="Calibri"/>
                <a:cs typeface="Calibri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/>
              </a:rPr>
              <a:t> A</a:t>
            </a:r>
            <a:r>
              <a:rPr lang="en-US" altLang="zh-CN" baseline="30000" dirty="0">
                <a:solidFill>
                  <a:srgbClr val="000000"/>
                </a:solidFill>
                <a:ea typeface="宋体"/>
              </a:rPr>
              <a:t>*</a:t>
            </a:r>
            <a:r>
              <a:rPr lang="en-US" altLang="zh-CN" dirty="0">
                <a:solidFill>
                  <a:srgbClr val="000000"/>
                </a:solidFill>
                <a:ea typeface="宋体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ea typeface="宋体"/>
              </a:rPr>
              <a:t>搜索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300" dirty="0" smtClean="0">
                <a:latin typeface="Calibri"/>
                <a:cs typeface="Calibri"/>
              </a:rPr>
              <a:t>UCS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zh-CN" alt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：    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backward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)    </a:t>
            </a:r>
            <a:r>
              <a:rPr lang="en-US" altLang="zh-CN" sz="2300" dirty="0" err="1" smtClean="0">
                <a:latin typeface="Calibri"/>
                <a:cs typeface="Calibri"/>
              </a:rPr>
              <a:t>Dijkstra</a:t>
            </a:r>
            <a:r>
              <a:rPr lang="zh-CN" altLang="en-US" sz="2300" dirty="0" smtClean="0">
                <a:latin typeface="Calibri"/>
                <a:cs typeface="Calibri"/>
              </a:rPr>
              <a:t>算法</a:t>
            </a:r>
            <a:r>
              <a:rPr lang="en-US" altLang="zh-CN" sz="2300" dirty="0">
                <a:latin typeface="Calibri"/>
                <a:cs typeface="Calibri"/>
              </a:rPr>
              <a:t>1959</a:t>
            </a: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zh-CN" alt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：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forward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</a:t>
            </a:r>
            <a:r>
              <a:rPr lang="zh-CN" alt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搜索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:  f(n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uiExpand="1" build="p" autoUpdateAnimBg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774700" y="1408678"/>
            <a:ext cx="9728200" cy="4105174"/>
          </a:xfrm>
        </p:spPr>
        <p:txBody>
          <a:bodyPr/>
          <a:lstStyle/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altLang="zh-CN" dirty="0" smtClean="0">
              <a:latin typeface="Calibri"/>
              <a:cs typeface="Calibri"/>
            </a:endParaRPr>
          </a:p>
          <a:p>
            <a:pPr eaLnBrk="1" hangingPunct="1"/>
            <a:endParaRPr lang="en-US" altLang="zh-CN" dirty="0">
              <a:latin typeface="Calibri"/>
              <a:cs typeface="Calibri"/>
            </a:endParaRPr>
          </a:p>
          <a:p>
            <a:pPr eaLnBrk="1" hangingPunct="1"/>
            <a:r>
              <a:rPr lang="zh-CN" altLang="en-US" dirty="0" smtClean="0">
                <a:latin typeface="Calibri"/>
                <a:cs typeface="Calibri"/>
              </a:rPr>
              <a:t>当目标移除队列时算法终止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1295400" y="318873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3886200" y="410313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3886200" y="221241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6400800" y="320301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4495800" y="250293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1905000" y="250293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1905000" y="364593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4495800" y="364593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2590800" y="235053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334000" y="411741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334000" y="236481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2590800" y="410313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3886200" y="472440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</a:t>
            </a:r>
            <a:r>
              <a:rPr lang="en-US" i="1" dirty="0" smtClean="0">
                <a:latin typeface="Calibri"/>
                <a:cs typeface="Calibri"/>
              </a:rPr>
              <a:t>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3886200" y="182880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5638800" y="327660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1981200" y="327660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</a:t>
            </a:r>
            <a:r>
              <a:rPr lang="en-US" i="1" dirty="0" smtClean="0">
                <a:latin typeface="Calibri"/>
                <a:cs typeface="Calibri"/>
              </a:rPr>
              <a:t>3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30749" y="2650804"/>
            <a:ext cx="1332416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Fringe</a:t>
            </a:r>
          </a:p>
          <a:p>
            <a:pPr>
              <a:spcBef>
                <a:spcPct val="50000"/>
              </a:spcBef>
            </a:pPr>
            <a:r>
              <a:rPr lang="en-US" altLang="zh-CN" sz="2400" dirty="0" smtClean="0">
                <a:latin typeface="Calibri"/>
                <a:cs typeface="Calibri"/>
              </a:rPr>
              <a:t>S(3)</a:t>
            </a:r>
          </a:p>
          <a:p>
            <a:pPr>
              <a:spcBef>
                <a:spcPct val="50000"/>
              </a:spcBef>
            </a:pPr>
            <a:r>
              <a:rPr lang="en-US" altLang="zh-CN" sz="2400" dirty="0" smtClean="0">
                <a:latin typeface="Calibri"/>
                <a:cs typeface="Calibri"/>
              </a:rPr>
              <a:t>B(3) A(4)</a:t>
            </a:r>
          </a:p>
          <a:p>
            <a:pPr>
              <a:spcBef>
                <a:spcPct val="50000"/>
              </a:spcBef>
            </a:pPr>
            <a:r>
              <a:rPr lang="en-US" altLang="zh-CN" sz="2400" dirty="0" smtClean="0">
                <a:latin typeface="Calibri"/>
                <a:cs typeface="Calibri"/>
              </a:rPr>
              <a:t>A(4)G(5)</a:t>
            </a:r>
            <a:endParaRPr lang="en-US" altLang="zh-CN" sz="2400" dirty="0">
              <a:latin typeface="Calibri"/>
              <a:cs typeface="Calibri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lang="zh-CN" alt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‘</a:t>
            </a:r>
            <a:r>
              <a:rPr lang="en-US" altLang="zh-CN" sz="2400" dirty="0" smtClean="0">
                <a:solidFill>
                  <a:srgbClr val="FF0000"/>
                </a:solidFill>
                <a:latin typeface="Calibri"/>
                <a:cs typeface="Calibri"/>
              </a:rPr>
              <a:t>(4)</a:t>
            </a:r>
            <a:r>
              <a:rPr lang="en-US" altLang="zh-CN" sz="2400" dirty="0" smtClean="0">
                <a:latin typeface="Calibri"/>
                <a:cs typeface="Calibri"/>
              </a:rPr>
              <a:t>G(5)</a:t>
            </a:r>
            <a:endParaRPr lang="en-US" altLang="zh-CN" sz="24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762000" y="5742072"/>
            <a:ext cx="9575800" cy="944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 smtClean="0">
                <a:solidFill>
                  <a:srgbClr val="FF0000"/>
                </a:solidFill>
                <a:latin typeface="Calibri"/>
                <a:cs typeface="Calibri"/>
              </a:rPr>
              <a:t>Yes, only if </a:t>
            </a:r>
            <a:r>
              <a:rPr lang="zh-CN" altLang="en-US" sz="2800" u="sng" dirty="0" smtClean="0">
                <a:latin typeface="Calibri"/>
                <a:cs typeface="Calibri"/>
              </a:rPr>
              <a:t>估计的目标代价 </a:t>
            </a:r>
            <a:r>
              <a:rPr lang="en-US" altLang="zh-CN" sz="2800" u="sng" dirty="0" smtClean="0">
                <a:latin typeface="Calibri"/>
                <a:cs typeface="Calibri"/>
              </a:rPr>
              <a:t>h(n)&lt;= </a:t>
            </a:r>
            <a:r>
              <a:rPr lang="zh-CN" altLang="en-US" sz="2800" u="sng" dirty="0" smtClean="0">
                <a:latin typeface="Calibri"/>
                <a:cs typeface="Calibri"/>
              </a:rPr>
              <a:t>实际的目标代价</a:t>
            </a:r>
            <a:r>
              <a:rPr lang="en-US" altLang="zh-CN" sz="2800" u="sng" dirty="0" smtClean="0">
                <a:latin typeface="Calibri"/>
                <a:cs typeface="Calibri"/>
              </a:rPr>
              <a:t>h*(n)</a:t>
            </a:r>
            <a:endParaRPr lang="en-US" sz="2800" u="sng" dirty="0">
              <a:latin typeface="Calibri"/>
              <a:cs typeface="Calibri"/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6553200" y="1746052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9525000" y="3231953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3581400" y="3117652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48200" y="1746053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610600" y="1746053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6477000" y="1288853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solidFill>
                  <a:srgbClr val="FF0000"/>
                </a:solidFill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10210800" y="3281723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1066800" y="4146156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00B0F0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4343400" y="3231953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solidFill>
                  <a:srgbClr val="00B0F0"/>
                </a:solidFill>
                <a:latin typeface="Calibri"/>
                <a:cs typeface="Calibri"/>
              </a:rPr>
              <a:t>h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 = </a:t>
            </a:r>
            <a:r>
              <a:rPr lang="en-US" sz="2000" i="1" dirty="0">
                <a:solidFill>
                  <a:srgbClr val="00B0F0"/>
                </a:solidFill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800850" y="774503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4676776" y="1241228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7162800" y="2031803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04800" y="184403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Fringe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</a:t>
            </a:r>
            <a:r>
              <a:rPr lang="en-US" altLang="zh-CN" dirty="0" smtClean="0"/>
              <a:t>(7)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(5) A(7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r>
              <a:rPr lang="zh-CN" altLang="en-US" dirty="0" smtClean="0"/>
              <a:t>解序列：</a:t>
            </a:r>
            <a:r>
              <a:rPr lang="en-US" altLang="zh-CN" dirty="0" smtClean="0"/>
              <a:t>S G</a:t>
            </a:r>
            <a:r>
              <a:rPr lang="zh-CN" altLang="en-US" dirty="0" smtClean="0"/>
              <a:t>， 耗散：</a:t>
            </a:r>
            <a:r>
              <a:rPr lang="en-US" altLang="zh-CN" dirty="0" smtClean="0"/>
              <a:t>5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最优解：</a:t>
            </a:r>
            <a:r>
              <a:rPr lang="en-US" altLang="zh-CN" dirty="0" smtClean="0">
                <a:solidFill>
                  <a:srgbClr val="C00000"/>
                </a:solidFill>
              </a:rPr>
              <a:t>S A G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 </a:t>
            </a:r>
            <a:r>
              <a:rPr lang="zh-CN" altLang="en-US" dirty="0" smtClean="0"/>
              <a:t>耗散：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24000" y="1447800"/>
            <a:ext cx="9829800" cy="4525963"/>
          </a:xfrm>
        </p:spPr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zh-CN" altLang="en-US" sz="2400" dirty="0">
                <a:ea typeface=""/>
              </a:rPr>
              <a:t>若对每个结点</a:t>
            </a:r>
            <a:r>
              <a:rPr lang="en-US" altLang="zh-CN" sz="2400" dirty="0">
                <a:ea typeface=""/>
              </a:rPr>
              <a:t>n</a:t>
            </a:r>
            <a:r>
              <a:rPr lang="zh-CN" altLang="en-US" sz="2400" dirty="0">
                <a:ea typeface=""/>
              </a:rPr>
              <a:t>，</a:t>
            </a:r>
            <a:r>
              <a:rPr lang="zh-CN" altLang="en-US" sz="2400" dirty="0" smtClean="0">
                <a:ea typeface=""/>
              </a:rPr>
              <a:t>满足</a:t>
            </a:r>
            <a:r>
              <a:rPr lang="en-US" altLang="zh-CN" sz="2400" dirty="0" smtClean="0">
                <a:ea typeface=""/>
              </a:rPr>
              <a:t>0</a:t>
            </a:r>
            <a:r>
              <a:rPr lang="en-US" altLang="zh-CN" sz="2400" i="1" dirty="0">
                <a:cs typeface="Arial" charset="0"/>
              </a:rPr>
              <a:t> ≤ </a:t>
            </a:r>
            <a:r>
              <a:rPr lang="en-US" altLang="zh-CN" sz="2400" i="1" dirty="0" smtClean="0"/>
              <a:t>h(n</a:t>
            </a:r>
            <a:r>
              <a:rPr lang="en-US" altLang="zh-CN" sz="2400" i="1" dirty="0"/>
              <a:t>) </a:t>
            </a:r>
            <a:r>
              <a:rPr lang="en-US" altLang="zh-CN" sz="2400" i="1" dirty="0">
                <a:cs typeface="Arial" charset="0"/>
              </a:rPr>
              <a:t>≤</a:t>
            </a:r>
            <a:r>
              <a:rPr lang="en-US" altLang="zh-CN" sz="2400" i="1" dirty="0"/>
              <a:t> h</a:t>
            </a:r>
            <a:r>
              <a:rPr lang="en-US" altLang="zh-CN" sz="2400" i="1" baseline="30000" dirty="0"/>
              <a:t>*</a:t>
            </a:r>
            <a:r>
              <a:rPr lang="en-US" altLang="zh-CN" sz="2400" i="1" dirty="0"/>
              <a:t>(n),</a:t>
            </a:r>
            <a:r>
              <a:rPr lang="zh-CN" altLang="en-US" sz="2400" dirty="0">
                <a:ea typeface=""/>
              </a:rPr>
              <a:t>则 </a:t>
            </a:r>
            <a:r>
              <a:rPr lang="en-US" altLang="zh-CN" sz="2400" i="1" dirty="0"/>
              <a:t>h(n)</a:t>
            </a:r>
            <a:r>
              <a:rPr lang="zh-CN" altLang="en-US" sz="2400" dirty="0">
                <a:ea typeface=""/>
              </a:rPr>
              <a:t>是</a:t>
            </a:r>
            <a:r>
              <a:rPr lang="zh-CN" altLang="en-US" sz="2400" b="1" dirty="0">
                <a:ea typeface=""/>
              </a:rPr>
              <a:t>可采纳的</a:t>
            </a:r>
            <a:r>
              <a:rPr lang="zh-CN" altLang="en-US" sz="2400" dirty="0">
                <a:ea typeface=""/>
              </a:rPr>
              <a:t>。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en-US" altLang="zh-CN" sz="2400" i="1" dirty="0"/>
              <a:t>	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h*(n)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是从结点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到达目标结点的</a:t>
            </a:r>
            <a:r>
              <a:rPr lang="zh-CN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真实代</a:t>
            </a:r>
            <a:r>
              <a:rPr lang="zh-CN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价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zh-CN" altLang="en-US" sz="2400" dirty="0">
                <a:ea typeface=""/>
              </a:rPr>
              <a:t>可采纳启发式</a:t>
            </a:r>
            <a:r>
              <a:rPr lang="zh-CN" altLang="en-US" sz="2400" dirty="0">
                <a:solidFill>
                  <a:srgbClr val="FF0000"/>
                </a:solidFill>
                <a:ea typeface=""/>
              </a:rPr>
              <a:t>不会过高估计到达目标的代价</a:t>
            </a:r>
            <a:r>
              <a:rPr lang="zh-CN" altLang="en-US" sz="2400" dirty="0">
                <a:ea typeface=""/>
              </a:rPr>
              <a:t>。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(n) 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不会高估真实距离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eaLnBrk="1" hangingPunct="1">
              <a:defRPr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zh-CN" altLang="en-US" sz="2400" b="1" dirty="0">
                <a:ea typeface=""/>
              </a:rPr>
              <a:t>定理</a:t>
            </a:r>
            <a:r>
              <a:rPr lang="en-US" altLang="zh-CN" sz="2400" dirty="0">
                <a:ea typeface=""/>
              </a:rPr>
              <a:t>: </a:t>
            </a:r>
            <a:r>
              <a:rPr lang="zh-CN" altLang="en-US" sz="2400" dirty="0">
                <a:ea typeface=""/>
              </a:rPr>
              <a:t>如果</a:t>
            </a:r>
            <a:r>
              <a:rPr lang="en-US" altLang="zh-CN" sz="2400" i="1" dirty="0"/>
              <a:t>h(n)</a:t>
            </a:r>
            <a:r>
              <a:rPr lang="zh-CN" altLang="en-US" sz="2400" dirty="0">
                <a:ea typeface=""/>
              </a:rPr>
              <a:t>是可采纳的</a:t>
            </a:r>
            <a:r>
              <a:rPr lang="en-US" altLang="zh-CN" sz="2400" dirty="0">
                <a:ea typeface="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ea typeface=""/>
              </a:rPr>
              <a:t>A*</a:t>
            </a:r>
            <a:r>
              <a:rPr lang="zh-CN" altLang="en-US" sz="2400" dirty="0">
                <a:solidFill>
                  <a:srgbClr val="FF0000"/>
                </a:solidFill>
                <a:ea typeface=""/>
              </a:rPr>
              <a:t>搜索</a:t>
            </a:r>
            <a:r>
              <a:rPr lang="zh-CN" altLang="en-US" sz="2400" u="sng" dirty="0" smtClean="0">
                <a:solidFill>
                  <a:srgbClr val="FF0000"/>
                </a:solidFill>
                <a:ea typeface=""/>
              </a:rPr>
              <a:t>树搜索算法</a:t>
            </a:r>
            <a:r>
              <a:rPr lang="zh-CN" altLang="en-US" sz="2400" dirty="0" smtClean="0">
                <a:solidFill>
                  <a:srgbClr val="FF0000"/>
                </a:solidFill>
                <a:ea typeface="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ea typeface=""/>
              </a:rPr>
              <a:t>最优的</a:t>
            </a:r>
            <a:r>
              <a:rPr lang="zh-CN" altLang="en-US" sz="2400" dirty="0">
                <a:ea typeface=""/>
              </a:rPr>
              <a:t>。</a:t>
            </a:r>
            <a:endParaRPr lang="en-US" altLang="zh-CN" sz="2400" dirty="0">
              <a:ea typeface="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可采纳启发式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9276721" y="3019344"/>
            <a:ext cx="2663825" cy="1196975"/>
            <a:chOff x="4724400" y="4114800"/>
            <a:chExt cx="2663541" cy="1197700"/>
          </a:xfrm>
        </p:grpSpPr>
        <p:pic>
          <p:nvPicPr>
            <p:cNvPr id="10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3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object 9"/>
          <p:cNvSpPr/>
          <p:nvPr/>
        </p:nvSpPr>
        <p:spPr>
          <a:xfrm>
            <a:off x="10247376" y="5182790"/>
            <a:ext cx="930275" cy="0"/>
          </a:xfrm>
          <a:custGeom>
            <a:avLst/>
            <a:gdLst/>
            <a:ahLst/>
            <a:cxnLst/>
            <a:rect l="l" t="t" r="r" b="b"/>
            <a:pathLst>
              <a:path w="930275">
                <a:moveTo>
                  <a:pt x="0" y="0"/>
                </a:moveTo>
                <a:lnTo>
                  <a:pt x="930275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/>
          <p:cNvSpPr/>
          <p:nvPr/>
        </p:nvSpPr>
        <p:spPr>
          <a:xfrm>
            <a:off x="10113264" y="536414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>
                <a:moveTo>
                  <a:pt x="0" y="0"/>
                </a:moveTo>
                <a:lnTo>
                  <a:pt x="1195705" y="0"/>
                </a:lnTo>
              </a:path>
            </a:pathLst>
          </a:custGeom>
          <a:ln w="762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/>
          <p:cNvSpPr/>
          <p:nvPr/>
        </p:nvSpPr>
        <p:spPr>
          <a:xfrm>
            <a:off x="9782557" y="4996861"/>
            <a:ext cx="1926589" cy="3175"/>
          </a:xfrm>
          <a:custGeom>
            <a:avLst/>
            <a:gdLst/>
            <a:ahLst/>
            <a:cxnLst/>
            <a:rect l="l" t="t" r="r" b="b"/>
            <a:pathLst>
              <a:path w="1926590" h="3175">
                <a:moveTo>
                  <a:pt x="0" y="2920"/>
                </a:moveTo>
                <a:lnTo>
                  <a:pt x="1926208" y="0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2"/>
          <p:cNvSpPr/>
          <p:nvPr/>
        </p:nvSpPr>
        <p:spPr>
          <a:xfrm>
            <a:off x="9982200" y="5542454"/>
            <a:ext cx="1527175" cy="3175"/>
          </a:xfrm>
          <a:custGeom>
            <a:avLst/>
            <a:gdLst/>
            <a:ahLst/>
            <a:cxnLst/>
            <a:rect l="l" t="t" r="r" b="b"/>
            <a:pathLst>
              <a:path w="1527175" h="3175">
                <a:moveTo>
                  <a:pt x="0" y="2921"/>
                </a:moveTo>
                <a:lnTo>
                  <a:pt x="1526667" y="0"/>
                </a:lnTo>
              </a:path>
            </a:pathLst>
          </a:custGeom>
          <a:ln w="76199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/>
          <p:cNvSpPr txBox="1"/>
          <p:nvPr/>
        </p:nvSpPr>
        <p:spPr>
          <a:xfrm>
            <a:off x="9146286" y="4957618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4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372601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 sz="3600" dirty="0">
                <a:solidFill>
                  <a:srgbClr val="000000"/>
                </a:solidFill>
                <a:effectLst/>
                <a:latin typeface="+mj-ea"/>
              </a:rPr>
              <a:t>A</a:t>
            </a:r>
            <a:r>
              <a:rPr kumimoji="1" lang="zh-CN" altLang="en-US" sz="3600" dirty="0">
                <a:solidFill>
                  <a:srgbClr val="000000"/>
                </a:solidFill>
                <a:effectLst/>
                <a:latin typeface="+mj-ea"/>
              </a:rPr>
              <a:t>*搜索分析</a:t>
            </a:r>
            <a:endParaRPr lang="en-US" altLang="zh-CN" sz="3600" kern="0" dirty="0">
              <a:solidFill>
                <a:srgbClr val="000000"/>
              </a:solidFill>
              <a:effectLst/>
              <a:latin typeface="+mj-ea"/>
              <a:cs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3400" y="1752601"/>
            <a:ext cx="109728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sz="2000" dirty="0">
                <a:latin typeface="+mj-ea"/>
                <a:ea typeface="+mj-ea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保证找到最短路径（最优解）的条件，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关键</a:t>
            </a:r>
            <a:r>
              <a:rPr lang="zh-CN" alt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在于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评估</a:t>
            </a:r>
            <a:r>
              <a:rPr lang="zh-CN" alt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函数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f(n)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的选取（或者说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h(n)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的选取）</a:t>
            </a:r>
            <a:r>
              <a:rPr lang="zh-CN" altLang="en-US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以</a:t>
            </a:r>
            <a:r>
              <a:rPr lang="en-US" altLang="zh-CN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h*(n)</a:t>
            </a:r>
            <a:r>
              <a:rPr lang="zh-CN" altLang="en-US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表达状态</a:t>
            </a:r>
            <a:r>
              <a:rPr lang="en-US" altLang="zh-CN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到目标状态</a:t>
            </a:r>
            <a:r>
              <a:rPr lang="zh-CN" altLang="en-US" sz="20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的真实代价，</a:t>
            </a:r>
            <a:r>
              <a:rPr lang="zh-CN" altLang="en-US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那么</a:t>
            </a:r>
            <a:r>
              <a:rPr lang="en-US" altLang="zh-CN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h(n)</a:t>
            </a:r>
            <a:r>
              <a:rPr lang="zh-CN" altLang="en-US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选取有如下</a:t>
            </a:r>
            <a:r>
              <a:rPr lang="zh-CN" altLang="en-US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四</a:t>
            </a:r>
            <a:r>
              <a:rPr lang="zh-CN" altLang="en-US" sz="20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种</a:t>
            </a:r>
            <a:r>
              <a:rPr lang="zh-CN" altLang="en-US" sz="20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情况</a:t>
            </a:r>
            <a:r>
              <a:rPr lang="zh-CN" altLang="en-US" sz="20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h(n)=0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一致代价搜索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，能得到最优解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h(n)= h*(n)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将严格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沿着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最优解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路径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进行， 此时的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搜索效率是最高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3.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0&lt;h(n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)&lt; h*(n)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的点数多，搜索范围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大，能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得到最优解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h(n)&gt; h*(n)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，搜索的点数少，搜索范围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</a:t>
            </a:r>
            <a:r>
              <a:rPr lang="zh-CN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不能保证得到最优解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20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263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06400" y="2063750"/>
            <a:ext cx="11379200" cy="472916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完备性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zh-CN" altLang="en-US" sz="2800" dirty="0"/>
              <a:t>是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(if finite nodes)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最佳性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zh-CN" altLang="en-US" sz="2800" dirty="0" smtClean="0"/>
              <a:t>是 （</a:t>
            </a:r>
            <a:r>
              <a:rPr lang="en-US" altLang="zh-CN" sz="2800" i="1" dirty="0"/>
              <a:t> </a:t>
            </a:r>
            <a:r>
              <a:rPr lang="en-US" altLang="zh-CN" sz="2800" i="1" dirty="0" smtClean="0"/>
              <a:t>if h(n</a:t>
            </a:r>
            <a:r>
              <a:rPr lang="en-US" altLang="zh-CN" sz="2800" i="1" dirty="0"/>
              <a:t>)</a:t>
            </a:r>
            <a:r>
              <a:rPr lang="zh-CN" altLang="en-US" sz="2800" dirty="0">
                <a:ea typeface=""/>
              </a:rPr>
              <a:t>是可采纳</a:t>
            </a:r>
            <a:r>
              <a:rPr lang="zh-CN" altLang="en-US" sz="2800" dirty="0" smtClean="0">
                <a:ea typeface=""/>
              </a:rPr>
              <a:t>的</a:t>
            </a:r>
            <a:r>
              <a:rPr lang="en-US" altLang="zh-CN" sz="2800" dirty="0" smtClean="0">
                <a:ea typeface=""/>
              </a:rPr>
              <a:t>: </a:t>
            </a:r>
            <a:r>
              <a:rPr lang="en-US" altLang="zh-CN" sz="2800" dirty="0">
                <a:ea typeface=""/>
              </a:rPr>
              <a:t>0</a:t>
            </a:r>
            <a:r>
              <a:rPr lang="en-US" altLang="zh-CN" sz="2800" i="1" dirty="0">
                <a:cs typeface="Arial" charset="0"/>
              </a:rPr>
              <a:t> ≤ </a:t>
            </a:r>
            <a:r>
              <a:rPr lang="en-US" altLang="zh-CN" sz="2800" i="1" dirty="0"/>
              <a:t>h(n) </a:t>
            </a:r>
            <a:r>
              <a:rPr lang="en-US" altLang="zh-CN" sz="2800" i="1" dirty="0">
                <a:cs typeface="Arial" charset="0"/>
              </a:rPr>
              <a:t>≤</a:t>
            </a:r>
            <a:r>
              <a:rPr lang="en-US" altLang="zh-CN" sz="2800" i="1" dirty="0"/>
              <a:t> h</a:t>
            </a:r>
            <a:r>
              <a:rPr lang="en-US" altLang="zh-CN" sz="2800" i="1" baseline="30000" dirty="0"/>
              <a:t>*</a:t>
            </a:r>
            <a:r>
              <a:rPr lang="en-US" altLang="zh-CN" sz="2800" i="1" dirty="0"/>
              <a:t>(n</a:t>
            </a:r>
            <a:r>
              <a:rPr lang="en-US" altLang="zh-CN" sz="2800" i="1" dirty="0" smtClean="0"/>
              <a:t>)</a:t>
            </a:r>
            <a:r>
              <a:rPr lang="zh-CN" altLang="en-US" sz="2800" dirty="0" smtClean="0"/>
              <a:t>）</a:t>
            </a:r>
            <a:endParaRPr lang="en-US" altLang="zh-CN" sz="28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时间复杂度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zh-CN" altLang="en-US" sz="2800" dirty="0"/>
              <a:t>指数级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空间复杂度</a:t>
            </a:r>
            <a:r>
              <a:rPr lang="en-US" altLang="zh-CN" sz="2800" u="sng" dirty="0" smtClean="0">
                <a:solidFill>
                  <a:srgbClr val="CC0099"/>
                </a:solidFill>
              </a:rPr>
              <a:t>?</a:t>
            </a:r>
            <a:r>
              <a:rPr lang="zh-CN" altLang="en-US" sz="2800" dirty="0"/>
              <a:t>指数级</a:t>
            </a:r>
            <a:r>
              <a:rPr lang="en-US" altLang="zh-CN" sz="2800" dirty="0" smtClean="0"/>
              <a:t>Keeps </a:t>
            </a:r>
            <a:r>
              <a:rPr lang="en-US" altLang="zh-CN" sz="2800" dirty="0"/>
              <a:t>all nodes in memory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A*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搜索的性能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4" name="Freeform 21"/>
          <p:cNvSpPr>
            <a:spLocks/>
          </p:cNvSpPr>
          <p:nvPr/>
        </p:nvSpPr>
        <p:spPr bwMode="auto">
          <a:xfrm>
            <a:off x="8899525" y="1962149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>
            <a:off x="8382000" y="2133600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9504363" y="248919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9980613" y="2479675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9634538" y="2339975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10228263" y="352901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Oval 17"/>
          <p:cNvSpPr>
            <a:spLocks noChangeArrowheads="1"/>
          </p:cNvSpPr>
          <p:nvPr/>
        </p:nvSpPr>
        <p:spPr bwMode="auto">
          <a:xfrm>
            <a:off x="9748838" y="4084637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Freeform 19"/>
          <p:cNvSpPr>
            <a:spLocks/>
          </p:cNvSpPr>
          <p:nvPr/>
        </p:nvSpPr>
        <p:spPr bwMode="auto">
          <a:xfrm>
            <a:off x="9702800" y="2874963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Freeform 20"/>
          <p:cNvSpPr>
            <a:spLocks/>
          </p:cNvSpPr>
          <p:nvPr/>
        </p:nvSpPr>
        <p:spPr bwMode="auto">
          <a:xfrm>
            <a:off x="10120311" y="3071811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Oval 22"/>
          <p:cNvSpPr>
            <a:spLocks noChangeArrowheads="1"/>
          </p:cNvSpPr>
          <p:nvPr/>
        </p:nvSpPr>
        <p:spPr bwMode="auto">
          <a:xfrm>
            <a:off x="9736138" y="20637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Freeform 23"/>
          <p:cNvSpPr>
            <a:spLocks/>
          </p:cNvSpPr>
          <p:nvPr/>
        </p:nvSpPr>
        <p:spPr bwMode="auto">
          <a:xfrm>
            <a:off x="9164637" y="2968625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24"/>
          <p:cNvSpPr>
            <a:spLocks/>
          </p:cNvSpPr>
          <p:nvPr/>
        </p:nvSpPr>
        <p:spPr bwMode="auto">
          <a:xfrm>
            <a:off x="9420226" y="2700337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10658475" y="3068638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19" name="Text Box 27"/>
          <p:cNvSpPr txBox="1">
            <a:spLocks noChangeArrowheads="1"/>
          </p:cNvSpPr>
          <p:nvPr/>
        </p:nvSpPr>
        <p:spPr bwMode="auto">
          <a:xfrm>
            <a:off x="10531475" y="267335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10331449" y="2295526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f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87022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3.6 </a:t>
            </a:r>
            <a:r>
              <a:rPr lang="zh-CN" altLang="en-US" dirty="0" smtClean="0"/>
              <a:t>启发式函数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40823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77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81000" y="1379547"/>
            <a:ext cx="7162800" cy="48133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ea typeface=""/>
              </a:rPr>
              <a:t>想法</a:t>
            </a:r>
            <a:r>
              <a:rPr lang="en-US" altLang="zh-CN" sz="2400" dirty="0" smtClean="0">
                <a:ea typeface=""/>
              </a:rPr>
              <a:t>: </a:t>
            </a:r>
            <a:r>
              <a:rPr lang="zh-CN" altLang="en-US" sz="2400" dirty="0" smtClean="0">
                <a:ea typeface=""/>
              </a:rPr>
              <a:t>创建</a:t>
            </a:r>
            <a:r>
              <a:rPr lang="zh-CN" altLang="en-US" sz="2400" dirty="0">
                <a:ea typeface=""/>
              </a:rPr>
              <a:t>一个</a:t>
            </a:r>
            <a:r>
              <a:rPr lang="zh-CN" altLang="en-US" sz="2400" dirty="0">
                <a:solidFill>
                  <a:srgbClr val="FF0000"/>
                </a:solidFill>
                <a:ea typeface=""/>
              </a:rPr>
              <a:t>评估函数</a:t>
            </a:r>
            <a:r>
              <a:rPr lang="en-US" altLang="zh-CN" sz="2400" dirty="0">
                <a:solidFill>
                  <a:srgbClr val="FF0000"/>
                </a:solidFill>
                <a:ea typeface=""/>
              </a:rPr>
              <a:t>f(n) </a:t>
            </a:r>
            <a:r>
              <a:rPr lang="zh-CN" altLang="en-US" sz="2400" dirty="0">
                <a:ea typeface=""/>
              </a:rPr>
              <a:t>用于每个结点</a:t>
            </a:r>
            <a:endParaRPr lang="en-US" altLang="zh-CN" sz="2400" dirty="0">
              <a:ea typeface="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评估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可取性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zh-CN" altLang="en-US" dirty="0" smtClean="0">
                <a:latin typeface="Times New Roman" pitchFamily="18" charset="0"/>
              </a:rPr>
              <a:t>确定哪个结点最</a:t>
            </a:r>
            <a:r>
              <a:rPr lang="zh-CN" altLang="en-US" dirty="0">
                <a:latin typeface="Times New Roman" pitchFamily="18" charset="0"/>
              </a:rPr>
              <a:t>有可能在通向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目标</a:t>
            </a:r>
            <a:r>
              <a:rPr lang="zh-CN" altLang="en-US" dirty="0">
                <a:latin typeface="Times New Roman" pitchFamily="18" charset="0"/>
              </a:rPr>
              <a:t>的最佳路径上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搜索策略：优先级</a:t>
            </a:r>
            <a:r>
              <a:rPr lang="zh-CN" altLang="en-US" dirty="0" smtClean="0"/>
              <a:t>队列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最可取的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b="1" dirty="0"/>
              <a:t>总是选择</a:t>
            </a:r>
            <a:r>
              <a:rPr lang="zh-CN" altLang="en-US" b="1" dirty="0">
                <a:latin typeface="Times New Roman" pitchFamily="18" charset="0"/>
              </a:rPr>
              <a:t>“</a:t>
            </a:r>
            <a:r>
              <a:rPr lang="zh-CN" altLang="en-US" b="1" dirty="0"/>
              <a:t>最有希望</a:t>
            </a:r>
            <a:r>
              <a:rPr lang="zh-CN" altLang="en-US" b="1" dirty="0">
                <a:latin typeface="Times New Roman" pitchFamily="18" charset="0"/>
              </a:rPr>
              <a:t>”</a:t>
            </a:r>
            <a:r>
              <a:rPr lang="zh-CN" altLang="en-US" b="1" dirty="0" smtClean="0"/>
              <a:t>的结点作为</a:t>
            </a:r>
            <a:r>
              <a:rPr lang="zh-CN" altLang="en-US" b="1" dirty="0"/>
              <a:t>下一个被扩展</a:t>
            </a:r>
            <a:r>
              <a:rPr lang="zh-CN" altLang="en-US" b="1" dirty="0" smtClean="0"/>
              <a:t>的结点</a:t>
            </a:r>
            <a:endParaRPr lang="zh-CN" alt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最佳优先搜索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485911"/>
            <a:ext cx="3407831" cy="2300286"/>
          </a:xfrm>
          <a:prstGeom prst="rect">
            <a:avLst/>
          </a:prstGeom>
          <a:noFill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078286"/>
            <a:ext cx="3476133" cy="2374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198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/>
              <a:t>E.g., </a:t>
            </a:r>
            <a:r>
              <a:rPr lang="zh-CN" altLang="en-US" sz="2400" dirty="0"/>
              <a:t>针对八数码问题，有两个常用的</a:t>
            </a:r>
            <a:r>
              <a:rPr lang="zh-CN" altLang="en-US" sz="2400" dirty="0">
                <a:solidFill>
                  <a:srgbClr val="FF0000"/>
                </a:solidFill>
              </a:rPr>
              <a:t>可采纳的启发式函数</a:t>
            </a:r>
            <a:r>
              <a:rPr lang="en-US" altLang="zh-CN" sz="2400" dirty="0"/>
              <a:t>:
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i="1" dirty="0"/>
              <a:t>h</a:t>
            </a:r>
            <a:r>
              <a:rPr lang="en-US" altLang="zh-CN" sz="2400" i="1" baseline="-25000" dirty="0"/>
              <a:t>1</a:t>
            </a:r>
            <a:r>
              <a:rPr lang="en-US" altLang="zh-CN" sz="2400" i="1" dirty="0"/>
              <a:t>(n) </a:t>
            </a:r>
            <a:r>
              <a:rPr lang="en-US" altLang="zh-CN" sz="2400" dirty="0"/>
              <a:t>= </a:t>
            </a:r>
            <a:r>
              <a:rPr lang="zh-CN" altLang="en-US" sz="2400" dirty="0"/>
              <a:t>不在位的棋子数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i="1" dirty="0"/>
              <a:t>h</a:t>
            </a:r>
            <a:r>
              <a:rPr lang="en-US" altLang="zh-CN" sz="2400" i="1" baseline="-25000" dirty="0"/>
              <a:t>2</a:t>
            </a:r>
            <a:r>
              <a:rPr lang="en-US" altLang="zh-CN" sz="2400" i="1" dirty="0"/>
              <a:t>(n) </a:t>
            </a:r>
            <a:r>
              <a:rPr lang="en-US" altLang="zh-CN" sz="2400" dirty="0"/>
              <a:t>=</a:t>
            </a:r>
            <a:r>
              <a:rPr lang="zh-CN" altLang="en-US" sz="2400" dirty="0"/>
              <a:t>所有棋子到其目标位置的距离和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u="sng" dirty="0">
                <a:solidFill>
                  <a:srgbClr val="CC0099"/>
                </a:solidFill>
              </a:rPr>
              <a:t>h</a:t>
            </a:r>
            <a:r>
              <a:rPr lang="en-US" altLang="zh-CN" u="sng" baseline="-25000" dirty="0">
                <a:solidFill>
                  <a:srgbClr val="CC0099"/>
                </a:solidFill>
              </a:rPr>
              <a:t>1</a:t>
            </a:r>
            <a:r>
              <a:rPr lang="en-US" altLang="zh-CN" u="sng" dirty="0">
                <a:solidFill>
                  <a:srgbClr val="CC0099"/>
                </a:solidFill>
              </a:rPr>
              <a:t>(S) = ?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u="sng" dirty="0">
                <a:solidFill>
                  <a:srgbClr val="CC0099"/>
                </a:solidFill>
              </a:rPr>
              <a:t>h</a:t>
            </a:r>
            <a:r>
              <a:rPr lang="en-US" altLang="zh-CN" u="sng" baseline="-25000" dirty="0">
                <a:solidFill>
                  <a:srgbClr val="CC0099"/>
                </a:solidFill>
              </a:rPr>
              <a:t>2</a:t>
            </a:r>
            <a:r>
              <a:rPr lang="en-US" altLang="zh-CN" u="sng" dirty="0">
                <a:solidFill>
                  <a:srgbClr val="CC0099"/>
                </a:solidFill>
              </a:rPr>
              <a:t>(S) = ?</a:t>
            </a:r>
            <a:r>
              <a:rPr lang="en-US" altLang="zh-CN" dirty="0"/>
              <a:t> </a:t>
            </a:r>
          </a:p>
          <a:p>
            <a:endParaRPr kumimoji="1" lang="zh-CN" altLang="en-US" sz="24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38313" y="294797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kern="0" dirty="0">
                <a:solidFill>
                  <a:srgbClr val="000000"/>
                </a:solidFill>
                <a:ea typeface="宋体"/>
              </a:rPr>
              <a:t>可采纳的启发式</a:t>
            </a:r>
            <a:endParaRPr lang="en-US" altLang="zh-CN" sz="3600" kern="0" dirty="0">
              <a:solidFill>
                <a:srgbClr val="000000"/>
              </a:solidFill>
              <a:ea typeface="宋体"/>
            </a:endParaRPr>
          </a:p>
        </p:txBody>
      </p:sp>
      <p:grpSp>
        <p:nvGrpSpPr>
          <p:cNvPr id="8" name="Group 10"/>
          <p:cNvGrpSpPr/>
          <p:nvPr/>
        </p:nvGrpSpPr>
        <p:grpSpPr>
          <a:xfrm>
            <a:off x="432443" y="3589977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6256" y="2020880"/>
            <a:ext cx="5510086" cy="313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333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8985">
              <a:lnSpc>
                <a:spcPct val="100000"/>
              </a:lnSpc>
              <a:spcBef>
                <a:spcPts val="105"/>
              </a:spcBef>
            </a:pPr>
            <a:r>
              <a:rPr dirty="0"/>
              <a:t>8</a:t>
            </a:r>
            <a:r>
              <a:rPr spc="-10" dirty="0"/>
              <a:t> </a:t>
            </a:r>
            <a:r>
              <a:rPr dirty="0"/>
              <a:t>Puzzle</a:t>
            </a:r>
            <a:r>
              <a:rPr spc="-5" dirty="0"/>
              <a:t> </a:t>
            </a:r>
            <a:r>
              <a:rPr spc="-50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219479"/>
            <a:ext cx="5603240" cy="158184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 smtClean="0">
                <a:solidFill>
                  <a:srgbClr val="333399"/>
                </a:solidFill>
                <a:latin typeface="Calibri"/>
                <a:cs typeface="Calibri"/>
              </a:rPr>
              <a:t>Heuristic:</a:t>
            </a:r>
            <a:r>
              <a:rPr sz="2800" spc="-60" dirty="0" smtClean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sz="2800" i="1" dirty="0"/>
              <a:t>h</a:t>
            </a:r>
            <a:r>
              <a:rPr lang="en-US" altLang="zh-CN" sz="2800" i="1" baseline="-25000" dirty="0"/>
              <a:t>1</a:t>
            </a:r>
            <a:r>
              <a:rPr lang="en-US" altLang="zh-CN" sz="2800" i="1" dirty="0"/>
              <a:t>(n) </a:t>
            </a:r>
            <a:r>
              <a:rPr lang="en-US" altLang="zh-CN" sz="2800" dirty="0"/>
              <a:t>= </a:t>
            </a:r>
            <a:r>
              <a:rPr lang="zh-CN" altLang="en-US" sz="2800" dirty="0"/>
              <a:t>不在位的棋子数</a:t>
            </a:r>
            <a:endParaRPr lang="en-US" altLang="zh-CN" sz="2800" dirty="0"/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 smtClean="0">
                <a:solidFill>
                  <a:srgbClr val="333399"/>
                </a:solidFill>
                <a:latin typeface="Calibri"/>
                <a:cs typeface="Calibri"/>
              </a:rPr>
              <a:t>Why</a:t>
            </a:r>
            <a:r>
              <a:rPr sz="2800" spc="-25" dirty="0" smtClean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admissible?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h(start)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=</a:t>
            </a:r>
            <a:r>
              <a:rPr sz="28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4800" spc="-75" baseline="-1736" dirty="0" smtClean="0">
                <a:solidFill>
                  <a:srgbClr val="333399"/>
                </a:solidFill>
                <a:latin typeface="Calibri"/>
                <a:cs typeface="Calibri"/>
              </a:rPr>
              <a:t>8</a:t>
            </a:r>
            <a:endParaRPr sz="4800" baseline="-1736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000" y="3720084"/>
            <a:ext cx="5510784" cy="31379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1802732"/>
            <a:ext cx="5129323" cy="19971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97323" y="3832267"/>
            <a:ext cx="1106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Start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16774" y="3854239"/>
            <a:ext cx="1085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Goal</a:t>
            </a:r>
            <a:r>
              <a:rPr sz="2000" spc="-10" dirty="0">
                <a:latin typeface="Calibri"/>
                <a:cs typeface="Calibri"/>
              </a:rPr>
              <a:t> State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7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9135">
              <a:lnSpc>
                <a:spcPct val="100000"/>
              </a:lnSpc>
              <a:spcBef>
                <a:spcPts val="105"/>
              </a:spcBef>
            </a:pPr>
            <a:r>
              <a:rPr dirty="0"/>
              <a:t>8</a:t>
            </a:r>
            <a:r>
              <a:rPr spc="-5" dirty="0"/>
              <a:t> </a:t>
            </a:r>
            <a:r>
              <a:rPr dirty="0"/>
              <a:t>Puzzle</a:t>
            </a:r>
            <a:r>
              <a:rPr spc="-10" dirty="0"/>
              <a:t> </a:t>
            </a:r>
            <a:r>
              <a:rPr spc="-25" dirty="0"/>
              <a:t>II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04767" y="2027522"/>
            <a:ext cx="11379200" cy="1194301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333399"/>
                </a:solidFill>
                <a:latin typeface="Calibri"/>
                <a:cs typeface="Calibri"/>
              </a:rPr>
              <a:t>Heuristic: </a:t>
            </a:r>
            <a:endParaRPr lang="en-US" altLang="zh-CN" sz="2400" dirty="0" smtClean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altLang="zh-CN" sz="2400" i="1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altLang="zh-CN" sz="2400" i="1" dirty="0" smtClean="0"/>
              <a:t>h</a:t>
            </a:r>
            <a:r>
              <a:rPr lang="en-US" altLang="zh-CN" sz="2400" i="1" baseline="-25000" dirty="0" smtClean="0"/>
              <a:t>2</a:t>
            </a:r>
            <a:r>
              <a:rPr lang="en-US" altLang="zh-CN" sz="2400" i="1" dirty="0" smtClean="0"/>
              <a:t>(n</a:t>
            </a:r>
            <a:r>
              <a:rPr lang="en-US" altLang="zh-CN" sz="2400" i="1" dirty="0"/>
              <a:t>) </a:t>
            </a:r>
            <a:r>
              <a:rPr lang="en-US" altLang="zh-CN" sz="2400" dirty="0"/>
              <a:t>=</a:t>
            </a:r>
            <a:r>
              <a:rPr lang="zh-CN" altLang="en-US" sz="2400" dirty="0"/>
              <a:t>所有棋子到其目标位置的距离和</a:t>
            </a:r>
            <a:endParaRPr lang="en-US" altLang="zh-CN"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4649800"/>
            <a:ext cx="165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845432"/>
            <a:ext cx="3839845" cy="120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Why is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admissible?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tabLst>
                <a:tab pos="1689100" algn="l"/>
              </a:tabLst>
            </a:pPr>
            <a:r>
              <a:rPr sz="3600" baseline="2314" dirty="0">
                <a:solidFill>
                  <a:srgbClr val="333399"/>
                </a:solidFill>
                <a:latin typeface="Calibri"/>
                <a:cs typeface="Calibri"/>
              </a:rPr>
              <a:t>h(start)</a:t>
            </a:r>
            <a:r>
              <a:rPr sz="3600" spc="-89" baseline="2314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600" spc="-75" baseline="2314" dirty="0">
                <a:solidFill>
                  <a:srgbClr val="333399"/>
                </a:solidFill>
                <a:latin typeface="Calibri"/>
                <a:cs typeface="Calibri"/>
              </a:rPr>
              <a:t>=</a:t>
            </a:r>
            <a:r>
              <a:rPr sz="3600" baseline="2314" dirty="0">
                <a:solidFill>
                  <a:srgbClr val="333399"/>
                </a:solid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3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+ 1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+ 2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+ …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= 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18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995096"/>
            <a:ext cx="5129323" cy="19971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73523" y="4024631"/>
            <a:ext cx="1106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Start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92974" y="4046603"/>
            <a:ext cx="1085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Goal</a:t>
            </a:r>
            <a:r>
              <a:rPr sz="2000" spc="-10" dirty="0">
                <a:latin typeface="Calibri"/>
                <a:cs typeface="Calibri"/>
              </a:rPr>
              <a:t> State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45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7637"/>
            <a:ext cx="10788608" cy="4525963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E.g</a:t>
            </a:r>
            <a:r>
              <a:rPr lang="en-US" altLang="zh-CN" sz="2400" dirty="0" smtClean="0"/>
              <a:t>.,</a:t>
            </a:r>
            <a:r>
              <a:rPr lang="zh-CN" altLang="en-US" sz="2400" dirty="0"/>
              <a:t>针对八数码问题，有两个常用的可采纳的启发式函数</a:t>
            </a:r>
            <a:r>
              <a:rPr lang="en-US" altLang="zh-CN" sz="2400" dirty="0"/>
              <a:t>: 
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i="1" dirty="0"/>
              <a:t>h</a:t>
            </a:r>
            <a:r>
              <a:rPr lang="en-US" altLang="zh-CN" sz="2400" i="1" baseline="-25000" dirty="0"/>
              <a:t>1</a:t>
            </a:r>
            <a:r>
              <a:rPr lang="en-US" altLang="zh-CN" sz="2400" i="1" dirty="0"/>
              <a:t>(n) </a:t>
            </a:r>
            <a:r>
              <a:rPr lang="en-US" altLang="zh-CN" sz="2400" dirty="0"/>
              <a:t>= </a:t>
            </a:r>
            <a:r>
              <a:rPr lang="zh-CN" altLang="en-US" sz="2400" dirty="0"/>
              <a:t>不在位的棋子数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i="1" dirty="0"/>
              <a:t>h</a:t>
            </a:r>
            <a:r>
              <a:rPr lang="en-US" altLang="zh-CN" sz="2400" i="1" baseline="-25000" dirty="0"/>
              <a:t>2</a:t>
            </a:r>
            <a:r>
              <a:rPr lang="en-US" altLang="zh-CN" sz="2400" i="1" dirty="0"/>
              <a:t>(n) </a:t>
            </a:r>
            <a:r>
              <a:rPr lang="en-US" altLang="zh-CN" sz="2400" dirty="0"/>
              <a:t>=</a:t>
            </a:r>
            <a:r>
              <a:rPr lang="zh-CN" altLang="en-US" sz="2400" dirty="0"/>
              <a:t>所有棋子到其目标位置的距离和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dirty="0"/>
              <a:t>
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0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en-US" altLang="zh-CN" sz="2400" dirty="0"/>
              <a:t>h1(start) =   </a:t>
            </a:r>
            <a:r>
              <a:rPr lang="en-US" altLang="zh-CN" sz="2800" dirty="0"/>
              <a:t>8</a:t>
            </a:r>
            <a:endParaRPr lang="en-US" altLang="zh-CN" sz="2800" u="sng" dirty="0">
              <a:solidFill>
                <a:srgbClr val="CC0099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/>
              <a:t>h2(start) =   </a:t>
            </a:r>
            <a:r>
              <a:rPr lang="en-US" altLang="zh-CN" sz="2800" dirty="0"/>
              <a:t>3+1+2+2+2+3+3+2 = 18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/>
          </a:p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h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*(S) = 26   (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上述两类启发式函数都没有高估到达目标的实际代价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B4E039-EAD5-422C-8166-AF550C3C7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650" y="228600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kern="0" dirty="0">
                <a:solidFill>
                  <a:srgbClr val="000000"/>
                </a:solidFill>
                <a:ea typeface="宋体"/>
              </a:rPr>
              <a:t>可采纳的启发式</a:t>
            </a:r>
            <a:endParaRPr lang="en-US" altLang="zh-CN" sz="3600" kern="0" dirty="0">
              <a:solidFill>
                <a:srgbClr val="000000"/>
              </a:solidFill>
              <a:ea typeface="宋体"/>
            </a:endParaRPr>
          </a:p>
        </p:txBody>
      </p:sp>
      <p:grpSp>
        <p:nvGrpSpPr>
          <p:cNvPr id="9" name="Group 10"/>
          <p:cNvGrpSpPr/>
          <p:nvPr/>
        </p:nvGrpSpPr>
        <p:grpSpPr>
          <a:xfrm>
            <a:off x="5911810" y="2971800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61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  <a:defRPr/>
            </a:pPr>
            <a:r>
              <a:rPr lang="zh-CN" altLang="en-US" sz="2400" dirty="0">
                <a:ea typeface=""/>
              </a:rPr>
              <a:t>对于任意结点</a:t>
            </a:r>
            <a:r>
              <a:rPr lang="en-US" altLang="zh-CN" sz="2400" i="1" dirty="0">
                <a:ea typeface=""/>
              </a:rPr>
              <a:t>n</a:t>
            </a:r>
            <a:r>
              <a:rPr lang="zh-CN" altLang="en-US" sz="2400" dirty="0">
                <a:ea typeface=""/>
              </a:rPr>
              <a:t>，</a:t>
            </a:r>
            <a:r>
              <a:rPr lang="en-US" altLang="zh-CN" sz="2400" dirty="0">
                <a:ea typeface=""/>
              </a:rPr>
              <a:t> </a:t>
            </a:r>
            <a:r>
              <a:rPr lang="zh-CN" altLang="en-US" sz="2400" dirty="0">
                <a:ea typeface=""/>
              </a:rPr>
              <a:t>若</a:t>
            </a:r>
            <a:r>
              <a:rPr lang="en-US" altLang="zh-CN" sz="2000" b="1" i="1" dirty="0"/>
              <a:t>h</a:t>
            </a:r>
            <a:r>
              <a:rPr lang="en-US" altLang="zh-CN" sz="2000" b="1" i="1" baseline="-25000" dirty="0"/>
              <a:t>2</a:t>
            </a:r>
            <a:r>
              <a:rPr lang="en-US" altLang="zh-CN" sz="2000" b="1" i="1" dirty="0"/>
              <a:t>(n) </a:t>
            </a:r>
            <a:r>
              <a:rPr lang="en-US" altLang="zh-CN" sz="2000" b="1" i="1" dirty="0">
                <a:cs typeface="Arial" pitchFamily="34" charset="0"/>
              </a:rPr>
              <a:t>≥</a:t>
            </a:r>
            <a:r>
              <a:rPr lang="en-US" altLang="zh-CN" sz="2000" b="1" i="1" dirty="0"/>
              <a:t> h</a:t>
            </a:r>
            <a:r>
              <a:rPr lang="en-US" altLang="zh-CN" sz="2000" b="1" i="1" baseline="-25000" dirty="0"/>
              <a:t>1</a:t>
            </a:r>
            <a:r>
              <a:rPr lang="en-US" altLang="zh-CN" sz="2000" b="1" i="1" dirty="0"/>
              <a:t>(n)</a:t>
            </a:r>
            <a:r>
              <a:rPr lang="zh-CN" altLang="en-US" sz="2000" i="1" dirty="0"/>
              <a:t>，</a:t>
            </a:r>
            <a:r>
              <a:rPr lang="zh-CN" altLang="en-US" sz="2400" dirty="0">
                <a:ea typeface=""/>
              </a:rPr>
              <a:t>称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2</a:t>
            </a:r>
            <a:r>
              <a:rPr lang="zh-CN" altLang="en-US" sz="2400" dirty="0">
                <a:ea typeface=""/>
              </a:rPr>
              <a:t>比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1</a:t>
            </a:r>
            <a:r>
              <a:rPr lang="zh-CN" altLang="en-US" sz="2400" dirty="0">
                <a:ea typeface=""/>
              </a:rPr>
              <a:t>占优势，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2</a:t>
            </a:r>
            <a:r>
              <a:rPr lang="en-US" altLang="zh-CN" sz="2400" dirty="0">
                <a:ea typeface=""/>
              </a:rPr>
              <a:t> </a:t>
            </a:r>
            <a:r>
              <a:rPr lang="zh-CN" altLang="en-US" sz="2400" dirty="0">
                <a:ea typeface=""/>
              </a:rPr>
              <a:t>更利于搜索。</a:t>
            </a:r>
            <a:endParaRPr lang="en-US" altLang="zh-CN" sz="2400" dirty="0">
              <a:ea typeface="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zh-CN" altLang="en-US" sz="2400" dirty="0">
                <a:ea typeface=""/>
              </a:rPr>
              <a:t>搜索代价</a:t>
            </a:r>
            <a:r>
              <a:rPr lang="en-US" altLang="zh-CN" sz="2400" dirty="0">
                <a:ea typeface=""/>
              </a:rPr>
              <a:t>(</a:t>
            </a:r>
            <a:r>
              <a:rPr lang="zh-CN" altLang="en-US" sz="2400" dirty="0">
                <a:ea typeface=""/>
              </a:rPr>
              <a:t>扩展的平均结点数</a:t>
            </a:r>
            <a:r>
              <a:rPr lang="en-US" altLang="zh-CN" sz="2400" dirty="0">
                <a:ea typeface=""/>
              </a:rPr>
              <a:t>):</a:t>
            </a:r>
            <a:endParaRPr lang="en-US" altLang="zh-CN" i="1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d=12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IDS = 3,644,035 nodes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A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227 nodes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A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73 nodes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d=24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IDS = too many nodes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A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39,135 nodes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A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1,641 nodes </a:t>
            </a:r>
          </a:p>
          <a:p>
            <a:pPr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启发式</a:t>
            </a:r>
            <a:r>
              <a:rPr lang="zh-CN" altLang="en-US" kern="0" dirty="0" smtClean="0">
                <a:solidFill>
                  <a:srgbClr val="000000"/>
                </a:solidFill>
                <a:ea typeface="宋体"/>
              </a:rPr>
              <a:t>函数性能对比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743199"/>
            <a:ext cx="7062970" cy="3382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57200" y="6357425"/>
            <a:ext cx="10559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设计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</a:rPr>
              <a:t>接近又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总是小于等于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h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itchFamily="18" charset="0"/>
              </a:rPr>
              <a:t>*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(n)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的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h(n)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是应用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itchFamily="18" charset="0"/>
              </a:rPr>
              <a:t>*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算法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(h(n) </a:t>
            </a:r>
            <a:r>
              <a:rPr lang="en-US" altLang="en-US" b="1" dirty="0">
                <a:solidFill>
                  <a:srgbClr val="FF0000"/>
                </a:solidFill>
              </a:rPr>
              <a:t>≤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h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itchFamily="18" charset="0"/>
              </a:rPr>
              <a:t>*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(n))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搜索问题解答的关键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1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"/>
              </a:rPr>
              <a:t>假设</a:t>
            </a:r>
            <a:r>
              <a:rPr lang="en-US" altLang="zh-CN" sz="2800" i="1" dirty="0"/>
              <a:t>h</a:t>
            </a:r>
            <a:r>
              <a:rPr lang="en-US" altLang="zh-CN" sz="2800" i="1" baseline="-25000" dirty="0"/>
              <a:t>3</a:t>
            </a:r>
            <a:r>
              <a:rPr lang="en-US" altLang="zh-CN" sz="2800" i="1" dirty="0"/>
              <a:t>(n) </a:t>
            </a:r>
            <a:r>
              <a:rPr lang="zh-CN" altLang="en-US" sz="2400" dirty="0">
                <a:ea typeface=""/>
              </a:rPr>
              <a:t>是将八数码问题的子问题</a:t>
            </a:r>
            <a:r>
              <a:rPr lang="en-US" altLang="zh-CN" sz="2400" dirty="0">
                <a:ea typeface=""/>
              </a:rPr>
              <a:t>(eg, 1,2,3,4) </a:t>
            </a:r>
            <a:r>
              <a:rPr lang="zh-CN" altLang="en-US" sz="2400" dirty="0">
                <a:ea typeface=""/>
              </a:rPr>
              <a:t>移动到正确位置的代价。</a:t>
            </a:r>
            <a:endParaRPr lang="en-US" altLang="zh-CN" sz="2400" dirty="0">
              <a:ea typeface="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400" dirty="0">
                <a:ea typeface=""/>
              </a:rPr>
              <a:t>对每个可能的子问题实例存储解代价</a:t>
            </a:r>
            <a:r>
              <a:rPr lang="en-US" altLang="zh-CN" sz="2400" dirty="0">
                <a:ea typeface=""/>
              </a:rPr>
              <a:t>– </a:t>
            </a:r>
            <a:r>
              <a:rPr lang="zh-CN" altLang="en-US" sz="2400" dirty="0">
                <a:ea typeface=""/>
              </a:rPr>
              <a:t>模式数据库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025650" y="284164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/>
              <a:t>从子问题出发设计可采纳的启发式</a:t>
            </a:r>
            <a:endParaRPr lang="en-US" altLang="zh-CN" sz="3600" b="1" dirty="0"/>
          </a:p>
        </p:txBody>
      </p:sp>
      <p:pic>
        <p:nvPicPr>
          <p:cNvPr id="9" name="Picture 5" descr="8puzz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7163" y="3733801"/>
            <a:ext cx="42576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031788" y="3821575"/>
            <a:ext cx="52863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43362" y="4401575"/>
            <a:ext cx="52863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32971" y="5029200"/>
            <a:ext cx="52863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257800" y="4401575"/>
            <a:ext cx="52863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47913" y="4419600"/>
            <a:ext cx="52863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447038" y="5029200"/>
            <a:ext cx="52863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56638" y="5029200"/>
            <a:ext cx="52863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666238" y="5029200"/>
            <a:ext cx="52863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6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188913"/>
            <a:ext cx="86423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solidFill>
                  <a:srgbClr val="000000"/>
                </a:solidFill>
                <a:ea typeface="宋体"/>
              </a:rPr>
              <a:t>A*</a:t>
            </a:r>
            <a:r>
              <a:rPr lang="zh-CN" altLang="en-US" kern="0" dirty="0">
                <a:solidFill>
                  <a:srgbClr val="000000"/>
                </a:solidFill>
                <a:ea typeface="宋体"/>
              </a:rPr>
              <a:t>搜索的应用</a:t>
            </a:r>
            <a:endParaRPr lang="en-US" altLang="zh-CN" kern="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665464" y="1488916"/>
            <a:ext cx="6733262" cy="3692684"/>
          </a:xfrm>
        </p:spPr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</a:rPr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1905000"/>
            <a:ext cx="4325917" cy="3528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52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38400"/>
            <a:ext cx="11172452" cy="2209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76600" y="6405566"/>
            <a:ext cx="850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+mj-lt"/>
              </a:rPr>
              <a:t>Vaswani</a:t>
            </a:r>
            <a:r>
              <a:rPr lang="en-US" altLang="zh-CN" dirty="0">
                <a:solidFill>
                  <a:srgbClr val="222222"/>
                </a:solidFill>
                <a:latin typeface="+mj-lt"/>
              </a:rPr>
              <a:t> A , </a:t>
            </a:r>
            <a:r>
              <a:rPr lang="en-US" altLang="zh-CN" dirty="0" err="1">
                <a:solidFill>
                  <a:srgbClr val="222222"/>
                </a:solidFill>
                <a:latin typeface="+mj-lt"/>
              </a:rPr>
              <a:t>Shazeer</a:t>
            </a:r>
            <a:r>
              <a:rPr lang="en-US" altLang="zh-CN" dirty="0">
                <a:solidFill>
                  <a:srgbClr val="222222"/>
                </a:solidFill>
                <a:latin typeface="+mj-lt"/>
              </a:rPr>
              <a:t> N , </a:t>
            </a:r>
            <a:r>
              <a:rPr lang="en-US" altLang="zh-CN" dirty="0" err="1">
                <a:solidFill>
                  <a:srgbClr val="222222"/>
                </a:solidFill>
                <a:latin typeface="+mj-lt"/>
              </a:rPr>
              <a:t>Parmar</a:t>
            </a:r>
            <a:r>
              <a:rPr lang="en-US" altLang="zh-CN" dirty="0">
                <a:solidFill>
                  <a:srgbClr val="222222"/>
                </a:solidFill>
                <a:latin typeface="+mj-lt"/>
              </a:rPr>
              <a:t> N , et al. </a:t>
            </a:r>
            <a:r>
              <a:rPr lang="en-US" altLang="zh-CN" b="1" dirty="0">
                <a:solidFill>
                  <a:srgbClr val="222222"/>
                </a:solidFill>
                <a:latin typeface="+mj-lt"/>
              </a:rPr>
              <a:t>Attention Is All </a:t>
            </a:r>
            <a:r>
              <a:rPr lang="en-US" altLang="zh-CN" b="1" dirty="0" smtClean="0">
                <a:solidFill>
                  <a:srgbClr val="222222"/>
                </a:solidFill>
                <a:latin typeface="+mj-lt"/>
              </a:rPr>
              <a:t>You</a:t>
            </a:r>
            <a:r>
              <a:rPr lang="en-US" altLang="zh-CN" dirty="0" smtClean="0">
                <a:solidFill>
                  <a:srgbClr val="222222"/>
                </a:solidFill>
                <a:latin typeface="+mj-lt"/>
              </a:rPr>
              <a:t>,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NeurIPS</a:t>
            </a:r>
            <a:r>
              <a:rPr lang="en-US" altLang="zh-CN" dirty="0">
                <a:latin typeface="+mj-lt"/>
              </a:rPr>
              <a:t> </a:t>
            </a:r>
            <a:r>
              <a:rPr lang="en-US" altLang="zh-CN" dirty="0" smtClean="0">
                <a:latin typeface="+mj-lt"/>
              </a:rPr>
              <a:t>2017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24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8705850" cy="5458430"/>
          </a:xfrm>
        </p:spPr>
      </p:pic>
      <p:sp>
        <p:nvSpPr>
          <p:cNvPr id="5" name="矩形 4"/>
          <p:cNvSpPr/>
          <p:nvPr/>
        </p:nvSpPr>
        <p:spPr>
          <a:xfrm>
            <a:off x="9067800" y="609600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编码器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解码器结构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9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67800" y="609600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编码器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解码器结构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46" y="1397000"/>
            <a:ext cx="7263708" cy="4729163"/>
          </a:xfrm>
        </p:spPr>
      </p:pic>
    </p:spTree>
    <p:extLst>
      <p:ext uri="{BB962C8B-B14F-4D97-AF65-F5344CB8AC3E}">
        <p14:creationId xmlns:p14="http://schemas.microsoft.com/office/powerpoint/2010/main" val="367895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启发式函数</a:t>
            </a:r>
            <a:endParaRPr lang="en-US" dirty="0"/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152400" y="1185213"/>
            <a:ext cx="8153401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800021" lvl="1" indent="-342866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zh-CN" altLang="en-US" sz="2000" kern="0" dirty="0" smtClean="0">
                <a:solidFill>
                  <a:srgbClr val="FF0000"/>
                </a:solidFill>
                <a:latin typeface="Calibri" pitchFamily="34" charset="0"/>
                <a:cs typeface="+mn-cs"/>
              </a:rPr>
              <a:t>评估函数</a:t>
            </a:r>
            <a:r>
              <a:rPr lang="en-US" altLang="zh-CN" sz="2000" kern="0" dirty="0" smtClean="0">
                <a:latin typeface="Calibri" pitchFamily="34" charset="0"/>
                <a:cs typeface="+mn-cs"/>
              </a:rPr>
              <a:t>f(n):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评估结点的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可取性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000" kern="0" dirty="0" smtClean="0">
                <a:latin typeface="Calibri" pitchFamily="34" charset="0"/>
                <a:cs typeface="+mn-cs"/>
              </a:rPr>
              <a:t> </a:t>
            </a:r>
          </a:p>
          <a:p>
            <a:pPr marL="800021" lvl="1" indent="-342866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zh-CN" altLang="en-US" sz="2000" kern="0" dirty="0" smtClean="0">
                <a:solidFill>
                  <a:srgbClr val="FF0000"/>
                </a:solidFill>
                <a:latin typeface="Calibri" pitchFamily="34" charset="0"/>
              </a:rPr>
              <a:t>启发式函数</a:t>
            </a:r>
            <a:r>
              <a:rPr lang="en-US" altLang="zh-CN" sz="2000" kern="0" dirty="0" smtClean="0">
                <a:latin typeface="Calibri" pitchFamily="34" charset="0"/>
              </a:rPr>
              <a:t>h(n):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的最小代价路径的代价估计值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209" lvl="2" indent="-342866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zh-CN" altLang="en-US" sz="2000" kern="0" dirty="0" smtClean="0">
                <a:latin typeface="Calibri" pitchFamily="34" charset="0"/>
                <a:cs typeface="+mn-cs"/>
              </a:rPr>
              <a:t>利用问题的额外信息，由问题而定的函数</a:t>
            </a:r>
            <a:endParaRPr lang="en-US" altLang="zh-CN" sz="2000" kern="0" dirty="0" smtClean="0">
              <a:latin typeface="Calibri" pitchFamily="34" charset="0"/>
              <a:cs typeface="+mn-cs"/>
            </a:endParaRPr>
          </a:p>
          <a:p>
            <a:pPr marL="1257209" lvl="2" indent="-342866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smtClean="0">
                <a:latin typeface="Calibri" pitchFamily="34" charset="0"/>
                <a:cs typeface="+mn-cs"/>
              </a:rPr>
              <a:t>Examples</a:t>
            </a:r>
            <a:r>
              <a:rPr lang="en-US" sz="2000" kern="0" dirty="0">
                <a:latin typeface="Calibri" pitchFamily="34" charset="0"/>
                <a:cs typeface="+mn-cs"/>
              </a:rPr>
              <a:t>: Manhattan distance, Euclidean distance for pathing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485911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078286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2" y="2001353"/>
            <a:ext cx="11367396" cy="36080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67800" y="609600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编码器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解码器结构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706222" cy="2413000"/>
          </a:xfrm>
        </p:spPr>
      </p:pic>
    </p:spTree>
    <p:extLst>
      <p:ext uri="{BB962C8B-B14F-4D97-AF65-F5344CB8AC3E}">
        <p14:creationId xmlns:p14="http://schemas.microsoft.com/office/powerpoint/2010/main" val="103311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67800" y="609600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编码器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解码器结构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706222" cy="2413000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866775"/>
            <a:ext cx="6405033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67800" y="609600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编码器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解码器结构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706222" cy="2413000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3" y="76200"/>
            <a:ext cx="12088407" cy="6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888" cy="6705600"/>
          </a:xfrm>
        </p:spPr>
      </p:pic>
    </p:spTree>
    <p:extLst>
      <p:ext uri="{BB962C8B-B14F-4D97-AF65-F5344CB8AC3E}">
        <p14:creationId xmlns:p14="http://schemas.microsoft.com/office/powerpoint/2010/main" val="147157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Greedy Search</a:t>
            </a:r>
            <a:endParaRPr lang="zh-CN" altLang="en-US" dirty="0"/>
          </a:p>
        </p:txBody>
      </p:sp>
      <p:pic>
        <p:nvPicPr>
          <p:cNvPr id="2050" name="Picture 2" descr="在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9204602" cy="43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04800" y="5181600"/>
            <a:ext cx="10896600" cy="1295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在每个时间步，贪婪搜索选取条件概率最大的词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03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" y="361434"/>
            <a:ext cx="2363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Beam Search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62000" y="1504434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K=2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71600"/>
            <a:ext cx="8048625" cy="49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2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5030633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682" y="2971800"/>
            <a:ext cx="5592294" cy="3388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152400" y="1270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kern="0" dirty="0" smtClean="0"/>
              <a:t>Greedy Search and Beam Search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65969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4476750" cy="50704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427" y="488883"/>
            <a:ext cx="3453402" cy="57245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8000" y="6417625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Roboto"/>
              </a:rPr>
              <a:t>Best-First Beam </a:t>
            </a:r>
            <a:r>
              <a:rPr lang="en-US" altLang="zh-CN" dirty="0" smtClean="0">
                <a:latin typeface="Roboto"/>
              </a:rPr>
              <a:t>Search, TACL,2020</a:t>
            </a:r>
            <a:endParaRPr lang="en-US" altLang="zh-CN" b="0" i="0" dirty="0">
              <a:effectLst/>
              <a:latin typeface="Roboto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59567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4466"/>
            <a:ext cx="9467850" cy="52985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0600" y="61261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58000" y="6417625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Roboto"/>
              </a:rPr>
              <a:t>Best-First Beam </a:t>
            </a:r>
            <a:r>
              <a:rPr lang="en-US" altLang="zh-CN" dirty="0" smtClean="0">
                <a:latin typeface="Roboto"/>
              </a:rPr>
              <a:t>Search, TACL,2020</a:t>
            </a:r>
            <a:endParaRPr lang="en-US" altLang="zh-CN" b="0" i="0" dirty="0">
              <a:effectLst/>
              <a:latin typeface="Roboto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57907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周作业 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3264" y="5638800"/>
            <a:ext cx="975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NeuroLogic</a:t>
            </a:r>
            <a:r>
              <a:rPr lang="en-US" altLang="zh-CN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A*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</a:rPr>
              <a:t>esque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 Decoding: Constrained Text Generation with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</a:rPr>
              <a:t>Lookahead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Heuristics</a:t>
            </a:r>
            <a:r>
              <a:rPr lang="zh-CN" altLang="en-US" dirty="0" smtClean="0">
                <a:solidFill>
                  <a:srgbClr val="2E414F"/>
                </a:solidFill>
                <a:latin typeface="Courier New" panose="02070309020205020404" pitchFamily="49" charset="0"/>
              </a:rPr>
              <a:t>，</a:t>
            </a:r>
            <a:r>
              <a:rPr lang="en-US" altLang="zh-CN" dirty="0" smtClean="0">
                <a:solidFill>
                  <a:srgbClr val="2E414F"/>
                </a:solidFill>
                <a:latin typeface="Courier New" panose="02070309020205020404" pitchFamily="49" charset="0"/>
              </a:rPr>
              <a:t>North </a:t>
            </a:r>
            <a:r>
              <a:rPr lang="en-US" altLang="zh-CN" dirty="0">
                <a:solidFill>
                  <a:srgbClr val="2E414F"/>
                </a:solidFill>
                <a:latin typeface="Courier New" panose="02070309020205020404" pitchFamily="49" charset="0"/>
              </a:rPr>
              <a:t>American Chapter of the Association for Computational </a:t>
            </a:r>
            <a:r>
              <a:rPr lang="en-US" altLang="zh-CN" dirty="0" smtClean="0">
                <a:solidFill>
                  <a:srgbClr val="2E414F"/>
                </a:solidFill>
                <a:latin typeface="Courier New" panose="02070309020205020404" pitchFamily="49" charset="0"/>
              </a:rPr>
              <a:t>Linguistics2021</a:t>
            </a:r>
            <a:endParaRPr lang="zh-CN" altLang="en-US" dirty="0"/>
          </a:p>
        </p:txBody>
      </p:sp>
      <p:pic>
        <p:nvPicPr>
          <p:cNvPr id="1026" name="Picture 2" descr="https://d3i71xaburhd42.cloudfront.net/304cf21da84961469ac9f43405df187441832b61/1-Figure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04974"/>
            <a:ext cx="5944870" cy="334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3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88415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</a:t>
            </a:r>
            <a:r>
              <a:rPr spc="-30" dirty="0"/>
              <a:t> </a:t>
            </a:r>
            <a:r>
              <a:rPr dirty="0"/>
              <a:t>Pancake</a:t>
            </a:r>
            <a:r>
              <a:rPr spc="-10" dirty="0"/>
              <a:t> 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1094" y="2561437"/>
            <a:ext cx="3256915" cy="1275715"/>
            <a:chOff x="1734311" y="2572511"/>
            <a:chExt cx="3256915" cy="1275715"/>
          </a:xfrm>
        </p:grpSpPr>
        <p:sp>
          <p:nvSpPr>
            <p:cNvPr id="4" name="object 4"/>
            <p:cNvSpPr/>
            <p:nvPr/>
          </p:nvSpPr>
          <p:spPr>
            <a:xfrm>
              <a:off x="3505200" y="3808475"/>
              <a:ext cx="1066800" cy="1905"/>
            </a:xfrm>
            <a:custGeom>
              <a:avLst/>
              <a:gdLst/>
              <a:ahLst/>
              <a:cxnLst/>
              <a:rect l="l" t="t" r="r" b="b"/>
              <a:pathLst>
                <a:path w="1066800" h="1904">
                  <a:moveTo>
                    <a:pt x="0" y="0"/>
                  </a:moveTo>
                  <a:lnTo>
                    <a:pt x="1066800" y="1524"/>
                  </a:lnTo>
                </a:path>
              </a:pathLst>
            </a:custGeom>
            <a:ln w="762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00" y="3656075"/>
              <a:ext cx="1371600" cy="1905"/>
            </a:xfrm>
            <a:custGeom>
              <a:avLst/>
              <a:gdLst/>
              <a:ahLst/>
              <a:cxnLst/>
              <a:rect l="l" t="t" r="r" b="b"/>
              <a:pathLst>
                <a:path w="1371600" h="1904">
                  <a:moveTo>
                    <a:pt x="0" y="0"/>
                  </a:moveTo>
                  <a:lnTo>
                    <a:pt x="1371600" y="1524"/>
                  </a:lnTo>
                </a:path>
              </a:pathLst>
            </a:custGeom>
            <a:ln w="762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0400" y="3505200"/>
              <a:ext cx="1752600" cy="1905"/>
            </a:xfrm>
            <a:custGeom>
              <a:avLst/>
              <a:gdLst/>
              <a:ahLst/>
              <a:cxnLst/>
              <a:rect l="l" t="t" r="r" b="b"/>
              <a:pathLst>
                <a:path w="1752600" h="1904">
                  <a:moveTo>
                    <a:pt x="0" y="0"/>
                  </a:moveTo>
                  <a:lnTo>
                    <a:pt x="1752600" y="1524"/>
                  </a:lnTo>
                </a:path>
              </a:pathLst>
            </a:custGeom>
            <a:ln w="762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1155" y="3477806"/>
              <a:ext cx="1080528" cy="3184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399" y="3505200"/>
              <a:ext cx="990600" cy="228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38399" y="3505200"/>
              <a:ext cx="990600" cy="228600"/>
            </a:xfrm>
            <a:custGeom>
              <a:avLst/>
              <a:gdLst/>
              <a:ahLst/>
              <a:cxnLst/>
              <a:rect l="l" t="t" r="r" b="b"/>
              <a:pathLst>
                <a:path w="990600" h="228600">
                  <a:moveTo>
                    <a:pt x="0" y="114300"/>
                  </a:moveTo>
                  <a:lnTo>
                    <a:pt x="495300" y="228600"/>
                  </a:lnTo>
                  <a:lnTo>
                    <a:pt x="990600" y="22860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3361" y="2591561"/>
              <a:ext cx="685800" cy="971550"/>
            </a:xfrm>
            <a:custGeom>
              <a:avLst/>
              <a:gdLst/>
              <a:ahLst/>
              <a:cxnLst/>
              <a:rect l="l" t="t" r="r" b="b"/>
              <a:pathLst>
                <a:path w="685800" h="971550">
                  <a:moveTo>
                    <a:pt x="685800" y="9715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608583" y="3949802"/>
            <a:ext cx="2209800" cy="1905"/>
          </a:xfrm>
          <a:custGeom>
            <a:avLst/>
            <a:gdLst/>
            <a:ahLst/>
            <a:cxnLst/>
            <a:rect l="l" t="t" r="r" b="b"/>
            <a:pathLst>
              <a:path w="2209800" h="1904">
                <a:moveTo>
                  <a:pt x="0" y="0"/>
                </a:moveTo>
                <a:lnTo>
                  <a:pt x="2209800" y="1524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5975" y="2502002"/>
            <a:ext cx="1066800" cy="1905"/>
          </a:xfrm>
          <a:custGeom>
            <a:avLst/>
            <a:gdLst/>
            <a:ahLst/>
            <a:cxnLst/>
            <a:rect l="l" t="t" r="r" b="b"/>
            <a:pathLst>
              <a:path w="1066800" h="1905">
                <a:moveTo>
                  <a:pt x="0" y="0"/>
                </a:moveTo>
                <a:lnTo>
                  <a:pt x="1066800" y="165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3575" y="2198726"/>
            <a:ext cx="1371600" cy="1905"/>
          </a:xfrm>
          <a:custGeom>
            <a:avLst/>
            <a:gdLst/>
            <a:ahLst/>
            <a:cxnLst/>
            <a:rect l="l" t="t" r="r" b="b"/>
            <a:pathLst>
              <a:path w="1371600" h="1905">
                <a:moveTo>
                  <a:pt x="0" y="0"/>
                </a:moveTo>
                <a:lnTo>
                  <a:pt x="1371600" y="1650"/>
                </a:lnTo>
              </a:path>
            </a:pathLst>
          </a:custGeom>
          <a:ln w="762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62575" y="2654402"/>
            <a:ext cx="2209800" cy="1905"/>
          </a:xfrm>
          <a:custGeom>
            <a:avLst/>
            <a:gdLst/>
            <a:ahLst/>
            <a:cxnLst/>
            <a:rect l="l" t="t" r="r" b="b"/>
            <a:pathLst>
              <a:path w="2209800" h="1905">
                <a:moveTo>
                  <a:pt x="0" y="0"/>
                </a:moveTo>
                <a:lnTo>
                  <a:pt x="2209800" y="1650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91175" y="2349602"/>
            <a:ext cx="1752600" cy="1905"/>
          </a:xfrm>
          <a:custGeom>
            <a:avLst/>
            <a:gdLst/>
            <a:ahLst/>
            <a:cxnLst/>
            <a:rect l="l" t="t" r="r" b="b"/>
            <a:pathLst>
              <a:path w="1752600" h="1905">
                <a:moveTo>
                  <a:pt x="0" y="0"/>
                </a:moveTo>
                <a:lnTo>
                  <a:pt x="1752600" y="1650"/>
                </a:lnTo>
              </a:path>
            </a:pathLst>
          </a:custGeom>
          <a:ln w="762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95975" y="3417926"/>
            <a:ext cx="1066800" cy="1905"/>
          </a:xfrm>
          <a:custGeom>
            <a:avLst/>
            <a:gdLst/>
            <a:ahLst/>
            <a:cxnLst/>
            <a:rect l="l" t="t" r="r" b="b"/>
            <a:pathLst>
              <a:path w="1066800" h="1904">
                <a:moveTo>
                  <a:pt x="0" y="0"/>
                </a:moveTo>
                <a:lnTo>
                  <a:pt x="1066800" y="1524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43575" y="3568802"/>
            <a:ext cx="1371600" cy="1905"/>
          </a:xfrm>
          <a:custGeom>
            <a:avLst/>
            <a:gdLst/>
            <a:ahLst/>
            <a:cxnLst/>
            <a:rect l="l" t="t" r="r" b="b"/>
            <a:pathLst>
              <a:path w="1371600" h="1904">
                <a:moveTo>
                  <a:pt x="0" y="0"/>
                </a:moveTo>
                <a:lnTo>
                  <a:pt x="1371600" y="1524"/>
                </a:lnTo>
              </a:path>
            </a:pathLst>
          </a:custGeom>
          <a:ln w="762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2575" y="3873602"/>
            <a:ext cx="2209800" cy="1905"/>
          </a:xfrm>
          <a:custGeom>
            <a:avLst/>
            <a:gdLst/>
            <a:ahLst/>
            <a:cxnLst/>
            <a:rect l="l" t="t" r="r" b="b"/>
            <a:pathLst>
              <a:path w="2209800" h="1904">
                <a:moveTo>
                  <a:pt x="0" y="0"/>
                </a:moveTo>
                <a:lnTo>
                  <a:pt x="2209800" y="1524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91175" y="3721202"/>
            <a:ext cx="1752600" cy="1905"/>
          </a:xfrm>
          <a:custGeom>
            <a:avLst/>
            <a:gdLst/>
            <a:ahLst/>
            <a:cxnLst/>
            <a:rect l="l" t="t" r="r" b="b"/>
            <a:pathLst>
              <a:path w="1752600" h="1904">
                <a:moveTo>
                  <a:pt x="0" y="0"/>
                </a:moveTo>
                <a:lnTo>
                  <a:pt x="1752600" y="1524"/>
                </a:lnTo>
              </a:path>
            </a:pathLst>
          </a:custGeom>
          <a:ln w="762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95975" y="4865726"/>
            <a:ext cx="1066800" cy="1905"/>
          </a:xfrm>
          <a:custGeom>
            <a:avLst/>
            <a:gdLst/>
            <a:ahLst/>
            <a:cxnLst/>
            <a:rect l="l" t="t" r="r" b="b"/>
            <a:pathLst>
              <a:path w="1066800" h="1904">
                <a:moveTo>
                  <a:pt x="0" y="0"/>
                </a:moveTo>
                <a:lnTo>
                  <a:pt x="1066800" y="1524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43575" y="5016602"/>
            <a:ext cx="1371600" cy="1905"/>
          </a:xfrm>
          <a:custGeom>
            <a:avLst/>
            <a:gdLst/>
            <a:ahLst/>
            <a:cxnLst/>
            <a:rect l="l" t="t" r="r" b="b"/>
            <a:pathLst>
              <a:path w="1371600" h="1904">
                <a:moveTo>
                  <a:pt x="0" y="0"/>
                </a:moveTo>
                <a:lnTo>
                  <a:pt x="1371600" y="1524"/>
                </a:lnTo>
              </a:path>
            </a:pathLst>
          </a:custGeom>
          <a:ln w="762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62575" y="4713326"/>
            <a:ext cx="2209800" cy="1905"/>
          </a:xfrm>
          <a:custGeom>
            <a:avLst/>
            <a:gdLst/>
            <a:ahLst/>
            <a:cxnLst/>
            <a:rect l="l" t="t" r="r" b="b"/>
            <a:pathLst>
              <a:path w="2209800" h="1904">
                <a:moveTo>
                  <a:pt x="0" y="0"/>
                </a:moveTo>
                <a:lnTo>
                  <a:pt x="2209800" y="1524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1175" y="5169002"/>
            <a:ext cx="1752600" cy="1905"/>
          </a:xfrm>
          <a:custGeom>
            <a:avLst/>
            <a:gdLst/>
            <a:ahLst/>
            <a:cxnLst/>
            <a:rect l="l" t="t" r="r" b="b"/>
            <a:pathLst>
              <a:path w="1752600" h="1904">
                <a:moveTo>
                  <a:pt x="0" y="0"/>
                </a:moveTo>
                <a:lnTo>
                  <a:pt x="1752600" y="1524"/>
                </a:lnTo>
              </a:path>
            </a:pathLst>
          </a:custGeom>
          <a:ln w="762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4564" y="2497430"/>
            <a:ext cx="840105" cy="609600"/>
          </a:xfrm>
          <a:custGeom>
            <a:avLst/>
            <a:gdLst/>
            <a:ahLst/>
            <a:cxnLst/>
            <a:rect l="l" t="t" r="r" b="b"/>
            <a:pathLst>
              <a:path w="840104" h="609600">
                <a:moveTo>
                  <a:pt x="579374" y="0"/>
                </a:moveTo>
                <a:lnTo>
                  <a:pt x="626999" y="82423"/>
                </a:lnTo>
                <a:lnTo>
                  <a:pt x="0" y="444373"/>
                </a:lnTo>
                <a:lnTo>
                  <a:pt x="95250" y="609346"/>
                </a:lnTo>
                <a:lnTo>
                  <a:pt x="722249" y="247396"/>
                </a:lnTo>
                <a:lnTo>
                  <a:pt x="769874" y="329946"/>
                </a:lnTo>
                <a:lnTo>
                  <a:pt x="839596" y="69723"/>
                </a:lnTo>
                <a:lnTo>
                  <a:pt x="579374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90975" y="3494126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723900" y="0"/>
                </a:moveTo>
                <a:lnTo>
                  <a:pt x="7239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723900" y="285750"/>
                </a:lnTo>
                <a:lnTo>
                  <a:pt x="723900" y="381000"/>
                </a:lnTo>
                <a:lnTo>
                  <a:pt x="914400" y="190500"/>
                </a:lnTo>
                <a:lnTo>
                  <a:pt x="723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62400" y="4237203"/>
            <a:ext cx="839469" cy="609600"/>
          </a:xfrm>
          <a:custGeom>
            <a:avLst/>
            <a:gdLst/>
            <a:ahLst/>
            <a:cxnLst/>
            <a:rect l="l" t="t" r="r" b="b"/>
            <a:pathLst>
              <a:path w="839470" h="609600">
                <a:moveTo>
                  <a:pt x="95250" y="0"/>
                </a:moveTo>
                <a:lnTo>
                  <a:pt x="0" y="164973"/>
                </a:lnTo>
                <a:lnTo>
                  <a:pt x="626872" y="526923"/>
                </a:lnTo>
                <a:lnTo>
                  <a:pt x="579247" y="609473"/>
                </a:lnTo>
                <a:lnTo>
                  <a:pt x="839470" y="539750"/>
                </a:lnTo>
                <a:lnTo>
                  <a:pt x="769747" y="279527"/>
                </a:lnTo>
                <a:lnTo>
                  <a:pt x="722122" y="361950"/>
                </a:lnTo>
                <a:lnTo>
                  <a:pt x="9525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86000" y="6019800"/>
            <a:ext cx="4893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Cost: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pancakes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flipped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8" name="object 83"/>
          <p:cNvSpPr txBox="1"/>
          <p:nvPr/>
        </p:nvSpPr>
        <p:spPr>
          <a:xfrm>
            <a:off x="4219575" y="2442303"/>
            <a:ext cx="1008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83"/>
          <p:cNvSpPr txBox="1"/>
          <p:nvPr/>
        </p:nvSpPr>
        <p:spPr>
          <a:xfrm>
            <a:off x="4194879" y="3280503"/>
            <a:ext cx="1008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solidFill>
                  <a:srgbClr val="808080"/>
                </a:solidFill>
                <a:latin typeface="Calibri"/>
                <a:cs typeface="Calibri"/>
              </a:rPr>
              <a:t>3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0" name="object 83"/>
          <p:cNvSpPr txBox="1"/>
          <p:nvPr/>
        </p:nvSpPr>
        <p:spPr>
          <a:xfrm>
            <a:off x="4219575" y="4042503"/>
            <a:ext cx="1008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solidFill>
                  <a:srgbClr val="808080"/>
                </a:solidFill>
                <a:latin typeface="Calibri"/>
                <a:cs typeface="Calibri"/>
              </a:rPr>
              <a:t>4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1" name="object 2"/>
          <p:cNvGrpSpPr/>
          <p:nvPr/>
        </p:nvGrpSpPr>
        <p:grpSpPr>
          <a:xfrm>
            <a:off x="7865745" y="3107030"/>
            <a:ext cx="4211814" cy="3240325"/>
            <a:chOff x="2063495" y="1514855"/>
            <a:chExt cx="8156575" cy="4361815"/>
          </a:xfrm>
        </p:grpSpPr>
        <p:pic>
          <p:nvPicPr>
            <p:cNvPr id="32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1475" y="2282827"/>
              <a:ext cx="5073490" cy="2652183"/>
            </a:xfrm>
            <a:prstGeom prst="rect">
              <a:avLst/>
            </a:prstGeom>
          </p:spPr>
        </p:pic>
        <p:pic>
          <p:nvPicPr>
            <p:cNvPr id="33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2639" y="1523999"/>
              <a:ext cx="8138159" cy="4343400"/>
            </a:xfrm>
            <a:prstGeom prst="rect">
              <a:avLst/>
            </a:prstGeom>
          </p:spPr>
        </p:pic>
        <p:sp>
          <p:nvSpPr>
            <p:cNvPr id="34" name="object 5"/>
            <p:cNvSpPr/>
            <p:nvPr/>
          </p:nvSpPr>
          <p:spPr>
            <a:xfrm>
              <a:off x="2068067" y="1519427"/>
              <a:ext cx="8147684" cy="4352925"/>
            </a:xfrm>
            <a:custGeom>
              <a:avLst/>
              <a:gdLst/>
              <a:ahLst/>
              <a:cxnLst/>
              <a:rect l="l" t="t" r="r" b="b"/>
              <a:pathLst>
                <a:path w="8147684" h="4352925">
                  <a:moveTo>
                    <a:pt x="0" y="4352544"/>
                  </a:moveTo>
                  <a:lnTo>
                    <a:pt x="8147304" y="4352544"/>
                  </a:lnTo>
                  <a:lnTo>
                    <a:pt x="8147304" y="0"/>
                  </a:lnTo>
                  <a:lnTo>
                    <a:pt x="0" y="0"/>
                  </a:lnTo>
                  <a:lnTo>
                    <a:pt x="0" y="43525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矩形 35"/>
          <p:cNvSpPr/>
          <p:nvPr/>
        </p:nvSpPr>
        <p:spPr>
          <a:xfrm>
            <a:off x="838200" y="1479711"/>
            <a:ext cx="2174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/>
                <a:cs typeface="Calibri"/>
              </a:rPr>
              <a:t>Problem Formulation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443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周作业  </a:t>
            </a:r>
            <a:r>
              <a:rPr lang="en-US" altLang="zh-CN" dirty="0" smtClean="0"/>
              <a:t>A*</a:t>
            </a:r>
            <a:r>
              <a:rPr lang="zh-CN" altLang="en-US" dirty="0" smtClean="0"/>
              <a:t>搜索文献阅读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219200"/>
            <a:ext cx="4770396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43" y="1828800"/>
            <a:ext cx="5083878" cy="2895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800" y="52639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rgbClr val="222222"/>
                </a:solidFill>
                <a:latin typeface="PingFangSC-Regular"/>
              </a:rPr>
              <a:t>Cai</a:t>
            </a:r>
            <a:r>
              <a:rPr lang="en-US" altLang="zh-CN" dirty="0" smtClean="0">
                <a:solidFill>
                  <a:srgbClr val="222222"/>
                </a:solidFill>
                <a:latin typeface="PingFangSC-Regular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PingFangSC-Regular"/>
              </a:rPr>
              <a:t>Z , Li S , </a:t>
            </a:r>
            <a:r>
              <a:rPr lang="en-US" altLang="zh-CN" dirty="0" err="1">
                <a:solidFill>
                  <a:srgbClr val="222222"/>
                </a:solidFill>
                <a:latin typeface="PingFangSC-Regular"/>
              </a:rPr>
              <a:t>Gan</a:t>
            </a:r>
            <a:r>
              <a:rPr lang="en-US" altLang="zh-CN" dirty="0">
                <a:solidFill>
                  <a:srgbClr val="222222"/>
                </a:solidFill>
                <a:latin typeface="PingFangSC-Regular"/>
              </a:rPr>
              <a:t> Y , et al. </a:t>
            </a:r>
            <a:r>
              <a:rPr lang="en-US" altLang="zh-CN" dirty="0">
                <a:solidFill>
                  <a:srgbClr val="FF0000"/>
                </a:solidFill>
                <a:latin typeface="PingFangSC-Regular"/>
              </a:rPr>
              <a:t>Research on complete coverage path planning algorithms based on A* Algorithms</a:t>
            </a:r>
            <a:r>
              <a:rPr lang="en-US" altLang="zh-CN" dirty="0">
                <a:solidFill>
                  <a:srgbClr val="222222"/>
                </a:solidFill>
                <a:latin typeface="PingFangSC-Regular"/>
              </a:rPr>
              <a:t>[J]. The Open Cybernetics &amp; </a:t>
            </a:r>
            <a:r>
              <a:rPr lang="en-US" altLang="zh-CN" dirty="0" err="1">
                <a:solidFill>
                  <a:srgbClr val="222222"/>
                </a:solidFill>
                <a:latin typeface="PingFangSC-Regular"/>
              </a:rPr>
              <a:t>Systemics</a:t>
            </a:r>
            <a:r>
              <a:rPr lang="en-US" altLang="zh-CN" dirty="0">
                <a:solidFill>
                  <a:srgbClr val="222222"/>
                </a:solidFill>
                <a:latin typeface="PingFangSC-Regular"/>
              </a:rPr>
              <a:t> Journal, 2014, 8(1):418-426.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03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33400" y="1371600"/>
            <a:ext cx="11379200" cy="4729164"/>
          </a:xfrm>
        </p:spPr>
        <p:txBody>
          <a:bodyPr/>
          <a:lstStyle/>
          <a:p>
            <a:pPr>
              <a:lnSpc>
                <a:spcPct val="200000"/>
              </a:lnSpc>
              <a:buFontTx/>
              <a:buNone/>
            </a:pPr>
            <a:r>
              <a:rPr lang="zh-CN" altLang="en-US" sz="2400" b="1" dirty="0"/>
              <a:t>无信息搜索策略</a:t>
            </a:r>
            <a:r>
              <a:rPr lang="en-US" altLang="zh-CN" sz="2400" b="1" dirty="0"/>
              <a:t>:</a:t>
            </a:r>
            <a:r>
              <a:rPr lang="en-US" altLang="zh-CN" sz="2400" dirty="0"/>
              <a:t> </a:t>
            </a:r>
            <a:r>
              <a:rPr lang="zh-CN" altLang="en-US" sz="2400" dirty="0"/>
              <a:t>只使用</a:t>
            </a:r>
            <a:r>
              <a:rPr lang="zh-CN" altLang="zh-CN" sz="2400" dirty="0"/>
              <a:t>问题定义中提供的状态信息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宽度优先搜索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一致代价搜素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深度优先搜索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深度受限搜索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迭代加深搜索</a:t>
            </a:r>
            <a:endParaRPr lang="en-US" altLang="zh-CN" sz="2400" dirty="0"/>
          </a:p>
          <a:p>
            <a:pPr>
              <a:lnSpc>
                <a:spcPct val="200000"/>
              </a:lnSpc>
              <a:buFontTx/>
              <a:buNone/>
            </a:pPr>
            <a:r>
              <a:rPr lang="zh-CN" altLang="en-US" sz="2400" b="1" dirty="0"/>
              <a:t>有信息搜索策略</a:t>
            </a:r>
            <a:r>
              <a:rPr lang="en-US" altLang="zh-CN" sz="2400" b="1" dirty="0"/>
              <a:t>:</a:t>
            </a:r>
            <a:r>
              <a:rPr lang="en-US" altLang="zh-CN" sz="2400" dirty="0"/>
              <a:t> </a:t>
            </a:r>
            <a:r>
              <a:rPr lang="zh-CN" altLang="en-US" sz="2400" dirty="0"/>
              <a:t>使用启发式信息指导搜索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贪婪最佳优先搜索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A*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74825" y="82551"/>
            <a:ext cx="86423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kern="0" dirty="0">
                <a:effectLst/>
                <a:latin typeface="Arial" charset="0"/>
                <a:cs typeface="Arial" charset="0"/>
              </a:rPr>
              <a:t>总结</a:t>
            </a:r>
            <a:r>
              <a:rPr lang="en-US" altLang="zh-CN" kern="0" dirty="0">
                <a:effectLst/>
                <a:latin typeface="Arial" charset="0"/>
                <a:cs typeface="Arial" charset="0"/>
              </a:rPr>
              <a:t> : </a:t>
            </a:r>
            <a:r>
              <a:rPr lang="zh-CN" altLang="en-US" kern="0" dirty="0">
                <a:effectLst/>
                <a:latin typeface="Arial" charset="0"/>
                <a:cs typeface="Arial" charset="0"/>
              </a:rPr>
              <a:t>搜索策略</a:t>
            </a:r>
            <a:endParaRPr lang="en-US" altLang="zh-CN" kern="0" dirty="0"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0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88415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</a:t>
            </a:r>
            <a:r>
              <a:rPr spc="-30" dirty="0"/>
              <a:t> </a:t>
            </a:r>
            <a:r>
              <a:rPr dirty="0"/>
              <a:t>Pancake</a:t>
            </a:r>
            <a:r>
              <a:rPr spc="-10" dirty="0"/>
              <a:t> 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3185922" y="250317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4294" y="2599182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523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7510" y="2404110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5">
                <a:moveTo>
                  <a:pt x="0" y="1524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4189" y="269519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5">
                <a:moveTo>
                  <a:pt x="0" y="1650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9533" y="3728465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23"/>
                </a:moveTo>
                <a:lnTo>
                  <a:pt x="636524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1161" y="3534917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4273" y="3630929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9429" y="3822953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24"/>
                </a:moveTo>
                <a:lnTo>
                  <a:pt x="812799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75682" y="2273045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5">
                <a:moveTo>
                  <a:pt x="0" y="0"/>
                </a:moveTo>
                <a:lnTo>
                  <a:pt x="1025525" y="165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094" y="217551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52465" y="2079498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651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2361" y="1981961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5">
                <a:moveTo>
                  <a:pt x="0" y="0"/>
                </a:moveTo>
                <a:lnTo>
                  <a:pt x="812800" y="1524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8494" y="4690109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5" h="1904">
                <a:moveTo>
                  <a:pt x="0" y="0"/>
                </a:moveTo>
                <a:lnTo>
                  <a:pt x="636524" y="1523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00122" y="488365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24"/>
                </a:moveTo>
                <a:lnTo>
                  <a:pt x="495300" y="0"/>
                </a:lnTo>
              </a:path>
            </a:pathLst>
          </a:custGeom>
          <a:ln w="38099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1710" y="4787646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65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8389" y="498119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23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09694" y="4453890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23" y="1651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1321" y="464743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24"/>
                </a:moveTo>
                <a:lnTo>
                  <a:pt x="495300" y="0"/>
                </a:lnTo>
              </a:path>
            </a:pathLst>
          </a:custGeom>
          <a:ln w="38099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2909" y="4549902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24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590" y="4357878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651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33509" y="4191761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81921" y="390067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651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10293" y="3998214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24"/>
                </a:moveTo>
                <a:lnTo>
                  <a:pt x="636524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40190" y="4094226"/>
            <a:ext cx="812800" cy="0"/>
          </a:xfrm>
          <a:custGeom>
            <a:avLst/>
            <a:gdLst/>
            <a:ahLst/>
            <a:cxnLst/>
            <a:rect l="l" t="t" r="r" b="b"/>
            <a:pathLst>
              <a:path w="812800">
                <a:moveTo>
                  <a:pt x="0" y="0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29961" y="3594353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24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78373" y="3498341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0"/>
                </a:moveTo>
                <a:lnTo>
                  <a:pt x="495300" y="165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270" y="3306317"/>
            <a:ext cx="635000" cy="1905"/>
          </a:xfrm>
          <a:custGeom>
            <a:avLst/>
            <a:gdLst/>
            <a:ahLst/>
            <a:cxnLst/>
            <a:rect l="l" t="t" r="r" b="b"/>
            <a:pathLst>
              <a:path w="635000" h="1904">
                <a:moveTo>
                  <a:pt x="0" y="1524"/>
                </a:moveTo>
                <a:lnTo>
                  <a:pt x="635000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36641" y="3400805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24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14800" y="2284476"/>
            <a:ext cx="574675" cy="259079"/>
          </a:xfrm>
          <a:custGeom>
            <a:avLst/>
            <a:gdLst/>
            <a:ahLst/>
            <a:cxnLst/>
            <a:rect l="l" t="t" r="r" b="b"/>
            <a:pathLst>
              <a:path w="574675" h="259080">
                <a:moveTo>
                  <a:pt x="67183" y="162560"/>
                </a:moveTo>
                <a:lnTo>
                  <a:pt x="63246" y="163068"/>
                </a:lnTo>
                <a:lnTo>
                  <a:pt x="61087" y="165862"/>
                </a:lnTo>
                <a:lnTo>
                  <a:pt x="0" y="243839"/>
                </a:lnTo>
                <a:lnTo>
                  <a:pt x="101473" y="259079"/>
                </a:lnTo>
                <a:lnTo>
                  <a:pt x="104648" y="256794"/>
                </a:lnTo>
                <a:lnTo>
                  <a:pt x="105663" y="249809"/>
                </a:lnTo>
                <a:lnTo>
                  <a:pt x="103377" y="246634"/>
                </a:lnTo>
                <a:lnTo>
                  <a:pt x="99822" y="245999"/>
                </a:lnTo>
                <a:lnTo>
                  <a:pt x="93892" y="245110"/>
                </a:lnTo>
                <a:lnTo>
                  <a:pt x="13970" y="245110"/>
                </a:lnTo>
                <a:lnTo>
                  <a:pt x="9271" y="233299"/>
                </a:lnTo>
                <a:lnTo>
                  <a:pt x="31122" y="224607"/>
                </a:lnTo>
                <a:lnTo>
                  <a:pt x="71120" y="173609"/>
                </a:lnTo>
                <a:lnTo>
                  <a:pt x="73278" y="170814"/>
                </a:lnTo>
                <a:lnTo>
                  <a:pt x="72771" y="166877"/>
                </a:lnTo>
                <a:lnTo>
                  <a:pt x="67183" y="162560"/>
                </a:lnTo>
                <a:close/>
              </a:path>
              <a:path w="574675" h="259080">
                <a:moveTo>
                  <a:pt x="31122" y="224607"/>
                </a:moveTo>
                <a:lnTo>
                  <a:pt x="9271" y="233299"/>
                </a:lnTo>
                <a:lnTo>
                  <a:pt x="13970" y="245110"/>
                </a:lnTo>
                <a:lnTo>
                  <a:pt x="19077" y="243077"/>
                </a:lnTo>
                <a:lnTo>
                  <a:pt x="16637" y="243077"/>
                </a:lnTo>
                <a:lnTo>
                  <a:pt x="12573" y="232918"/>
                </a:lnTo>
                <a:lnTo>
                  <a:pt x="24605" y="232918"/>
                </a:lnTo>
                <a:lnTo>
                  <a:pt x="31122" y="224607"/>
                </a:lnTo>
                <a:close/>
              </a:path>
              <a:path w="574675" h="259080">
                <a:moveTo>
                  <a:pt x="35845" y="236407"/>
                </a:moveTo>
                <a:lnTo>
                  <a:pt x="13970" y="245110"/>
                </a:lnTo>
                <a:lnTo>
                  <a:pt x="93892" y="245110"/>
                </a:lnTo>
                <a:lnTo>
                  <a:pt x="35845" y="236407"/>
                </a:lnTo>
                <a:close/>
              </a:path>
              <a:path w="574675" h="259080">
                <a:moveTo>
                  <a:pt x="12573" y="232918"/>
                </a:moveTo>
                <a:lnTo>
                  <a:pt x="16637" y="243077"/>
                </a:lnTo>
                <a:lnTo>
                  <a:pt x="23339" y="234532"/>
                </a:lnTo>
                <a:lnTo>
                  <a:pt x="12573" y="232918"/>
                </a:lnTo>
                <a:close/>
              </a:path>
              <a:path w="574675" h="259080">
                <a:moveTo>
                  <a:pt x="23339" y="234532"/>
                </a:moveTo>
                <a:lnTo>
                  <a:pt x="16637" y="243077"/>
                </a:lnTo>
                <a:lnTo>
                  <a:pt x="19077" y="243077"/>
                </a:lnTo>
                <a:lnTo>
                  <a:pt x="35845" y="236407"/>
                </a:lnTo>
                <a:lnTo>
                  <a:pt x="23339" y="234532"/>
                </a:lnTo>
                <a:close/>
              </a:path>
              <a:path w="574675" h="259080">
                <a:moveTo>
                  <a:pt x="538825" y="22672"/>
                </a:moveTo>
                <a:lnTo>
                  <a:pt x="31122" y="224607"/>
                </a:lnTo>
                <a:lnTo>
                  <a:pt x="23339" y="234532"/>
                </a:lnTo>
                <a:lnTo>
                  <a:pt x="35845" y="236407"/>
                </a:lnTo>
                <a:lnTo>
                  <a:pt x="543607" y="34401"/>
                </a:lnTo>
                <a:lnTo>
                  <a:pt x="551335" y="24547"/>
                </a:lnTo>
                <a:lnTo>
                  <a:pt x="538825" y="22672"/>
                </a:lnTo>
                <a:close/>
              </a:path>
              <a:path w="574675" h="259080">
                <a:moveTo>
                  <a:pt x="24605" y="232918"/>
                </a:moveTo>
                <a:lnTo>
                  <a:pt x="12573" y="232918"/>
                </a:lnTo>
                <a:lnTo>
                  <a:pt x="23339" y="234532"/>
                </a:lnTo>
                <a:lnTo>
                  <a:pt x="24605" y="232918"/>
                </a:lnTo>
                <a:close/>
              </a:path>
              <a:path w="574675" h="259080">
                <a:moveTo>
                  <a:pt x="566233" y="13970"/>
                </a:moveTo>
                <a:lnTo>
                  <a:pt x="560704" y="13970"/>
                </a:lnTo>
                <a:lnTo>
                  <a:pt x="565276" y="25781"/>
                </a:lnTo>
                <a:lnTo>
                  <a:pt x="543607" y="34401"/>
                </a:lnTo>
                <a:lnTo>
                  <a:pt x="503554" y="85471"/>
                </a:lnTo>
                <a:lnTo>
                  <a:pt x="501396" y="88264"/>
                </a:lnTo>
                <a:lnTo>
                  <a:pt x="501903" y="92201"/>
                </a:lnTo>
                <a:lnTo>
                  <a:pt x="507491" y="96520"/>
                </a:lnTo>
                <a:lnTo>
                  <a:pt x="511428" y="96012"/>
                </a:lnTo>
                <a:lnTo>
                  <a:pt x="513588" y="93218"/>
                </a:lnTo>
                <a:lnTo>
                  <a:pt x="574675" y="15239"/>
                </a:lnTo>
                <a:lnTo>
                  <a:pt x="566233" y="13970"/>
                </a:lnTo>
                <a:close/>
              </a:path>
              <a:path w="574675" h="259080">
                <a:moveTo>
                  <a:pt x="551335" y="24547"/>
                </a:moveTo>
                <a:lnTo>
                  <a:pt x="543607" y="34401"/>
                </a:lnTo>
                <a:lnTo>
                  <a:pt x="564319" y="26162"/>
                </a:lnTo>
                <a:lnTo>
                  <a:pt x="562101" y="26162"/>
                </a:lnTo>
                <a:lnTo>
                  <a:pt x="551335" y="24547"/>
                </a:lnTo>
                <a:close/>
              </a:path>
              <a:path w="574675" h="259080">
                <a:moveTo>
                  <a:pt x="558038" y="16001"/>
                </a:moveTo>
                <a:lnTo>
                  <a:pt x="551335" y="24547"/>
                </a:lnTo>
                <a:lnTo>
                  <a:pt x="562101" y="26162"/>
                </a:lnTo>
                <a:lnTo>
                  <a:pt x="558038" y="16001"/>
                </a:lnTo>
                <a:close/>
              </a:path>
              <a:path w="574675" h="259080">
                <a:moveTo>
                  <a:pt x="561491" y="16001"/>
                </a:moveTo>
                <a:lnTo>
                  <a:pt x="558038" y="16001"/>
                </a:lnTo>
                <a:lnTo>
                  <a:pt x="562101" y="26162"/>
                </a:lnTo>
                <a:lnTo>
                  <a:pt x="564319" y="26162"/>
                </a:lnTo>
                <a:lnTo>
                  <a:pt x="565276" y="25781"/>
                </a:lnTo>
                <a:lnTo>
                  <a:pt x="561491" y="16001"/>
                </a:lnTo>
                <a:close/>
              </a:path>
              <a:path w="574675" h="259080">
                <a:moveTo>
                  <a:pt x="560704" y="13970"/>
                </a:moveTo>
                <a:lnTo>
                  <a:pt x="538825" y="22672"/>
                </a:lnTo>
                <a:lnTo>
                  <a:pt x="551335" y="24547"/>
                </a:lnTo>
                <a:lnTo>
                  <a:pt x="558038" y="16001"/>
                </a:lnTo>
                <a:lnTo>
                  <a:pt x="561491" y="16001"/>
                </a:lnTo>
                <a:lnTo>
                  <a:pt x="560704" y="13970"/>
                </a:lnTo>
                <a:close/>
              </a:path>
              <a:path w="574675" h="259080">
                <a:moveTo>
                  <a:pt x="473201" y="0"/>
                </a:moveTo>
                <a:lnTo>
                  <a:pt x="470026" y="2286"/>
                </a:lnTo>
                <a:lnTo>
                  <a:pt x="469011" y="9271"/>
                </a:lnTo>
                <a:lnTo>
                  <a:pt x="471297" y="12446"/>
                </a:lnTo>
                <a:lnTo>
                  <a:pt x="474852" y="13081"/>
                </a:lnTo>
                <a:lnTo>
                  <a:pt x="538825" y="22672"/>
                </a:lnTo>
                <a:lnTo>
                  <a:pt x="560704" y="13970"/>
                </a:lnTo>
                <a:lnTo>
                  <a:pt x="566233" y="13970"/>
                </a:lnTo>
                <a:lnTo>
                  <a:pt x="473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18459" y="2860548"/>
            <a:ext cx="103505" cy="533400"/>
          </a:xfrm>
          <a:custGeom>
            <a:avLst/>
            <a:gdLst/>
            <a:ahLst/>
            <a:cxnLst/>
            <a:rect l="l" t="t" r="r" b="b"/>
            <a:pathLst>
              <a:path w="103504" h="533400">
                <a:moveTo>
                  <a:pt x="7112" y="437388"/>
                </a:moveTo>
                <a:lnTo>
                  <a:pt x="1015" y="440943"/>
                </a:lnTo>
                <a:lnTo>
                  <a:pt x="0" y="444753"/>
                </a:lnTo>
                <a:lnTo>
                  <a:pt x="51688" y="533400"/>
                </a:lnTo>
                <a:lnTo>
                  <a:pt x="59020" y="520826"/>
                </a:lnTo>
                <a:lnTo>
                  <a:pt x="45338" y="520826"/>
                </a:lnTo>
                <a:lnTo>
                  <a:pt x="45338" y="497404"/>
                </a:lnTo>
                <a:lnTo>
                  <a:pt x="10921" y="438403"/>
                </a:lnTo>
                <a:lnTo>
                  <a:pt x="7112" y="437388"/>
                </a:lnTo>
                <a:close/>
              </a:path>
              <a:path w="103504" h="533400">
                <a:moveTo>
                  <a:pt x="45338" y="497404"/>
                </a:moveTo>
                <a:lnTo>
                  <a:pt x="45338" y="520826"/>
                </a:lnTo>
                <a:lnTo>
                  <a:pt x="58038" y="520826"/>
                </a:lnTo>
                <a:lnTo>
                  <a:pt x="58038" y="517651"/>
                </a:lnTo>
                <a:lnTo>
                  <a:pt x="46227" y="517651"/>
                </a:lnTo>
                <a:lnTo>
                  <a:pt x="51688" y="508290"/>
                </a:lnTo>
                <a:lnTo>
                  <a:pt x="45338" y="497404"/>
                </a:lnTo>
                <a:close/>
              </a:path>
              <a:path w="103504" h="533400">
                <a:moveTo>
                  <a:pt x="96265" y="437388"/>
                </a:moveTo>
                <a:lnTo>
                  <a:pt x="92455" y="438403"/>
                </a:lnTo>
                <a:lnTo>
                  <a:pt x="58038" y="497404"/>
                </a:lnTo>
                <a:lnTo>
                  <a:pt x="58038" y="520826"/>
                </a:lnTo>
                <a:lnTo>
                  <a:pt x="59020" y="520826"/>
                </a:lnTo>
                <a:lnTo>
                  <a:pt x="103377" y="444753"/>
                </a:lnTo>
                <a:lnTo>
                  <a:pt x="102362" y="440943"/>
                </a:lnTo>
                <a:lnTo>
                  <a:pt x="96265" y="437388"/>
                </a:lnTo>
                <a:close/>
              </a:path>
              <a:path w="103504" h="533400">
                <a:moveTo>
                  <a:pt x="51688" y="508290"/>
                </a:moveTo>
                <a:lnTo>
                  <a:pt x="46227" y="517651"/>
                </a:lnTo>
                <a:lnTo>
                  <a:pt x="57150" y="517651"/>
                </a:lnTo>
                <a:lnTo>
                  <a:pt x="51688" y="508290"/>
                </a:lnTo>
                <a:close/>
              </a:path>
              <a:path w="103504" h="533400">
                <a:moveTo>
                  <a:pt x="58038" y="497404"/>
                </a:moveTo>
                <a:lnTo>
                  <a:pt x="51688" y="508290"/>
                </a:lnTo>
                <a:lnTo>
                  <a:pt x="57150" y="517651"/>
                </a:lnTo>
                <a:lnTo>
                  <a:pt x="58038" y="517651"/>
                </a:lnTo>
                <a:lnTo>
                  <a:pt x="58038" y="497404"/>
                </a:lnTo>
                <a:close/>
              </a:path>
              <a:path w="103504" h="533400">
                <a:moveTo>
                  <a:pt x="51688" y="25109"/>
                </a:moveTo>
                <a:lnTo>
                  <a:pt x="45338" y="35995"/>
                </a:lnTo>
                <a:lnTo>
                  <a:pt x="45338" y="497404"/>
                </a:lnTo>
                <a:lnTo>
                  <a:pt x="51688" y="508290"/>
                </a:lnTo>
                <a:lnTo>
                  <a:pt x="58038" y="497404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4" h="533400">
                <a:moveTo>
                  <a:pt x="51688" y="0"/>
                </a:moveTo>
                <a:lnTo>
                  <a:pt x="0" y="88646"/>
                </a:lnTo>
                <a:lnTo>
                  <a:pt x="1015" y="92455"/>
                </a:lnTo>
                <a:lnTo>
                  <a:pt x="7112" y="96012"/>
                </a:lnTo>
                <a:lnTo>
                  <a:pt x="10921" y="94996"/>
                </a:lnTo>
                <a:lnTo>
                  <a:pt x="45338" y="35995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4" h="533400">
                <a:moveTo>
                  <a:pt x="59020" y="12573"/>
                </a:moveTo>
                <a:lnTo>
                  <a:pt x="58038" y="12573"/>
                </a:lnTo>
                <a:lnTo>
                  <a:pt x="58038" y="35995"/>
                </a:lnTo>
                <a:lnTo>
                  <a:pt x="92455" y="94996"/>
                </a:lnTo>
                <a:lnTo>
                  <a:pt x="96265" y="96012"/>
                </a:lnTo>
                <a:lnTo>
                  <a:pt x="102362" y="92455"/>
                </a:lnTo>
                <a:lnTo>
                  <a:pt x="103377" y="88646"/>
                </a:lnTo>
                <a:lnTo>
                  <a:pt x="59020" y="12573"/>
                </a:lnTo>
                <a:close/>
              </a:path>
              <a:path w="103504" h="533400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4" h="533400">
                <a:moveTo>
                  <a:pt x="58038" y="15748"/>
                </a:moveTo>
                <a:lnTo>
                  <a:pt x="57150" y="15748"/>
                </a:lnTo>
                <a:lnTo>
                  <a:pt x="51688" y="25109"/>
                </a:lnTo>
                <a:lnTo>
                  <a:pt x="58038" y="35995"/>
                </a:lnTo>
                <a:lnTo>
                  <a:pt x="58038" y="15748"/>
                </a:lnTo>
                <a:close/>
              </a:path>
              <a:path w="103504" h="533400">
                <a:moveTo>
                  <a:pt x="57150" y="15748"/>
                </a:moveTo>
                <a:lnTo>
                  <a:pt x="46227" y="15748"/>
                </a:lnTo>
                <a:lnTo>
                  <a:pt x="51688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60548" y="4003547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43560" y="361188"/>
                </a:moveTo>
                <a:lnTo>
                  <a:pt x="39877" y="362712"/>
                </a:lnTo>
                <a:lnTo>
                  <a:pt x="38481" y="365887"/>
                </a:lnTo>
                <a:lnTo>
                  <a:pt x="0" y="457200"/>
                </a:lnTo>
                <a:lnTo>
                  <a:pt x="20778" y="454787"/>
                </a:lnTo>
                <a:lnTo>
                  <a:pt x="13843" y="454787"/>
                </a:lnTo>
                <a:lnTo>
                  <a:pt x="6222" y="444626"/>
                </a:lnTo>
                <a:lnTo>
                  <a:pt x="24967" y="430566"/>
                </a:lnTo>
                <a:lnTo>
                  <a:pt x="50164" y="370839"/>
                </a:lnTo>
                <a:lnTo>
                  <a:pt x="51562" y="367664"/>
                </a:lnTo>
                <a:lnTo>
                  <a:pt x="50037" y="363854"/>
                </a:lnTo>
                <a:lnTo>
                  <a:pt x="46862" y="362584"/>
                </a:lnTo>
                <a:lnTo>
                  <a:pt x="43560" y="361188"/>
                </a:lnTo>
                <a:close/>
              </a:path>
              <a:path w="609600" h="457200">
                <a:moveTo>
                  <a:pt x="24967" y="430566"/>
                </a:moveTo>
                <a:lnTo>
                  <a:pt x="6222" y="444626"/>
                </a:lnTo>
                <a:lnTo>
                  <a:pt x="13843" y="454787"/>
                </a:lnTo>
                <a:lnTo>
                  <a:pt x="17398" y="452119"/>
                </a:lnTo>
                <a:lnTo>
                  <a:pt x="15875" y="452119"/>
                </a:lnTo>
                <a:lnTo>
                  <a:pt x="9270" y="443356"/>
                </a:lnTo>
                <a:lnTo>
                  <a:pt x="20101" y="442101"/>
                </a:lnTo>
                <a:lnTo>
                  <a:pt x="24967" y="430566"/>
                </a:lnTo>
                <a:close/>
              </a:path>
              <a:path w="609600" h="457200">
                <a:moveTo>
                  <a:pt x="100456" y="432815"/>
                </a:moveTo>
                <a:lnTo>
                  <a:pt x="32702" y="440640"/>
                </a:lnTo>
                <a:lnTo>
                  <a:pt x="13843" y="454787"/>
                </a:lnTo>
                <a:lnTo>
                  <a:pt x="20778" y="454787"/>
                </a:lnTo>
                <a:lnTo>
                  <a:pt x="101853" y="445388"/>
                </a:lnTo>
                <a:lnTo>
                  <a:pt x="104393" y="442213"/>
                </a:lnTo>
                <a:lnTo>
                  <a:pt x="103631" y="435228"/>
                </a:lnTo>
                <a:lnTo>
                  <a:pt x="100456" y="432815"/>
                </a:lnTo>
                <a:close/>
              </a:path>
              <a:path w="609600" h="457200">
                <a:moveTo>
                  <a:pt x="20101" y="442101"/>
                </a:moveTo>
                <a:lnTo>
                  <a:pt x="9270" y="443356"/>
                </a:lnTo>
                <a:lnTo>
                  <a:pt x="15875" y="452119"/>
                </a:lnTo>
                <a:lnTo>
                  <a:pt x="20101" y="442101"/>
                </a:lnTo>
                <a:close/>
              </a:path>
              <a:path w="609600" h="457200">
                <a:moveTo>
                  <a:pt x="32702" y="440640"/>
                </a:moveTo>
                <a:lnTo>
                  <a:pt x="20101" y="442101"/>
                </a:lnTo>
                <a:lnTo>
                  <a:pt x="15875" y="452119"/>
                </a:lnTo>
                <a:lnTo>
                  <a:pt x="17398" y="452119"/>
                </a:lnTo>
                <a:lnTo>
                  <a:pt x="32702" y="440640"/>
                </a:lnTo>
                <a:close/>
              </a:path>
              <a:path w="609600" h="457200">
                <a:moveTo>
                  <a:pt x="589498" y="15098"/>
                </a:moveTo>
                <a:lnTo>
                  <a:pt x="576897" y="16559"/>
                </a:lnTo>
                <a:lnTo>
                  <a:pt x="24967" y="430566"/>
                </a:lnTo>
                <a:lnTo>
                  <a:pt x="20101" y="442101"/>
                </a:lnTo>
                <a:lnTo>
                  <a:pt x="32702" y="440640"/>
                </a:lnTo>
                <a:lnTo>
                  <a:pt x="584632" y="26633"/>
                </a:lnTo>
                <a:lnTo>
                  <a:pt x="589498" y="15098"/>
                </a:lnTo>
                <a:close/>
              </a:path>
              <a:path w="609600" h="457200">
                <a:moveTo>
                  <a:pt x="608583" y="2412"/>
                </a:moveTo>
                <a:lnTo>
                  <a:pt x="595756" y="2412"/>
                </a:lnTo>
                <a:lnTo>
                  <a:pt x="603376" y="12572"/>
                </a:lnTo>
                <a:lnTo>
                  <a:pt x="584632" y="26633"/>
                </a:lnTo>
                <a:lnTo>
                  <a:pt x="559435" y="86359"/>
                </a:lnTo>
                <a:lnTo>
                  <a:pt x="558038" y="89534"/>
                </a:lnTo>
                <a:lnTo>
                  <a:pt x="559562" y="93344"/>
                </a:lnTo>
                <a:lnTo>
                  <a:pt x="562737" y="94614"/>
                </a:lnTo>
                <a:lnTo>
                  <a:pt x="566038" y="96012"/>
                </a:lnTo>
                <a:lnTo>
                  <a:pt x="569722" y="94487"/>
                </a:lnTo>
                <a:lnTo>
                  <a:pt x="571118" y="91312"/>
                </a:lnTo>
                <a:lnTo>
                  <a:pt x="608583" y="2412"/>
                </a:lnTo>
                <a:close/>
              </a:path>
              <a:path w="609600" h="457200">
                <a:moveTo>
                  <a:pt x="597757" y="5079"/>
                </a:moveTo>
                <a:lnTo>
                  <a:pt x="593725" y="5079"/>
                </a:lnTo>
                <a:lnTo>
                  <a:pt x="600328" y="13843"/>
                </a:lnTo>
                <a:lnTo>
                  <a:pt x="589498" y="15098"/>
                </a:lnTo>
                <a:lnTo>
                  <a:pt x="584632" y="26633"/>
                </a:lnTo>
                <a:lnTo>
                  <a:pt x="603376" y="12572"/>
                </a:lnTo>
                <a:lnTo>
                  <a:pt x="597757" y="5079"/>
                </a:lnTo>
                <a:close/>
              </a:path>
              <a:path w="609600" h="457200">
                <a:moveTo>
                  <a:pt x="609600" y="0"/>
                </a:moveTo>
                <a:lnTo>
                  <a:pt x="507746" y="11810"/>
                </a:lnTo>
                <a:lnTo>
                  <a:pt x="505205" y="14985"/>
                </a:lnTo>
                <a:lnTo>
                  <a:pt x="505967" y="21970"/>
                </a:lnTo>
                <a:lnTo>
                  <a:pt x="509142" y="24383"/>
                </a:lnTo>
                <a:lnTo>
                  <a:pt x="576897" y="16559"/>
                </a:lnTo>
                <a:lnTo>
                  <a:pt x="595756" y="2412"/>
                </a:lnTo>
                <a:lnTo>
                  <a:pt x="608583" y="2412"/>
                </a:lnTo>
                <a:lnTo>
                  <a:pt x="609600" y="0"/>
                </a:lnTo>
                <a:close/>
              </a:path>
              <a:path w="609600" h="457200">
                <a:moveTo>
                  <a:pt x="595756" y="2412"/>
                </a:moveTo>
                <a:lnTo>
                  <a:pt x="576897" y="16559"/>
                </a:lnTo>
                <a:lnTo>
                  <a:pt x="589498" y="15098"/>
                </a:lnTo>
                <a:lnTo>
                  <a:pt x="593725" y="5079"/>
                </a:lnTo>
                <a:lnTo>
                  <a:pt x="597757" y="5079"/>
                </a:lnTo>
                <a:lnTo>
                  <a:pt x="595756" y="2412"/>
                </a:lnTo>
                <a:close/>
              </a:path>
              <a:path w="609600" h="457200">
                <a:moveTo>
                  <a:pt x="593725" y="5079"/>
                </a:moveTo>
                <a:lnTo>
                  <a:pt x="589498" y="15098"/>
                </a:lnTo>
                <a:lnTo>
                  <a:pt x="600328" y="13843"/>
                </a:lnTo>
                <a:lnTo>
                  <a:pt x="593725" y="5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6200" y="4052315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204342" y="204215"/>
                </a:moveTo>
                <a:lnTo>
                  <a:pt x="201167" y="206628"/>
                </a:lnTo>
                <a:lnTo>
                  <a:pt x="200405" y="213613"/>
                </a:lnTo>
                <a:lnTo>
                  <a:pt x="202946" y="216788"/>
                </a:lnTo>
                <a:lnTo>
                  <a:pt x="304800" y="228599"/>
                </a:lnTo>
                <a:lnTo>
                  <a:pt x="303783" y="226186"/>
                </a:lnTo>
                <a:lnTo>
                  <a:pt x="290957" y="226186"/>
                </a:lnTo>
                <a:lnTo>
                  <a:pt x="272100" y="212040"/>
                </a:lnTo>
                <a:lnTo>
                  <a:pt x="204342" y="204215"/>
                </a:lnTo>
                <a:close/>
              </a:path>
              <a:path w="304800" h="228600">
                <a:moveTo>
                  <a:pt x="272100" y="212040"/>
                </a:moveTo>
                <a:lnTo>
                  <a:pt x="290957" y="226186"/>
                </a:lnTo>
                <a:lnTo>
                  <a:pt x="292957" y="223519"/>
                </a:lnTo>
                <a:lnTo>
                  <a:pt x="288925" y="223519"/>
                </a:lnTo>
                <a:lnTo>
                  <a:pt x="284698" y="213501"/>
                </a:lnTo>
                <a:lnTo>
                  <a:pt x="272100" y="212040"/>
                </a:lnTo>
                <a:close/>
              </a:path>
              <a:path w="304800" h="228600">
                <a:moveTo>
                  <a:pt x="261238" y="132587"/>
                </a:moveTo>
                <a:lnTo>
                  <a:pt x="257937" y="133984"/>
                </a:lnTo>
                <a:lnTo>
                  <a:pt x="254762" y="135254"/>
                </a:lnTo>
                <a:lnTo>
                  <a:pt x="253237" y="139064"/>
                </a:lnTo>
                <a:lnTo>
                  <a:pt x="254635" y="142239"/>
                </a:lnTo>
                <a:lnTo>
                  <a:pt x="279830" y="201963"/>
                </a:lnTo>
                <a:lnTo>
                  <a:pt x="298576" y="216026"/>
                </a:lnTo>
                <a:lnTo>
                  <a:pt x="290957" y="226186"/>
                </a:lnTo>
                <a:lnTo>
                  <a:pt x="303783" y="226186"/>
                </a:lnTo>
                <a:lnTo>
                  <a:pt x="266319" y="137286"/>
                </a:lnTo>
                <a:lnTo>
                  <a:pt x="264922" y="134111"/>
                </a:lnTo>
                <a:lnTo>
                  <a:pt x="261238" y="132587"/>
                </a:lnTo>
                <a:close/>
              </a:path>
              <a:path w="304800" h="228600">
                <a:moveTo>
                  <a:pt x="284698" y="213501"/>
                </a:moveTo>
                <a:lnTo>
                  <a:pt x="288925" y="223519"/>
                </a:lnTo>
                <a:lnTo>
                  <a:pt x="295528" y="214756"/>
                </a:lnTo>
                <a:lnTo>
                  <a:pt x="284698" y="213501"/>
                </a:lnTo>
                <a:close/>
              </a:path>
              <a:path w="304800" h="228600">
                <a:moveTo>
                  <a:pt x="279830" y="201963"/>
                </a:moveTo>
                <a:lnTo>
                  <a:pt x="284698" y="213501"/>
                </a:lnTo>
                <a:lnTo>
                  <a:pt x="295528" y="214756"/>
                </a:lnTo>
                <a:lnTo>
                  <a:pt x="288925" y="223519"/>
                </a:lnTo>
                <a:lnTo>
                  <a:pt x="292957" y="223519"/>
                </a:lnTo>
                <a:lnTo>
                  <a:pt x="298576" y="216026"/>
                </a:lnTo>
                <a:lnTo>
                  <a:pt x="279830" y="201963"/>
                </a:lnTo>
                <a:close/>
              </a:path>
              <a:path w="304800" h="228600">
                <a:moveTo>
                  <a:pt x="20101" y="15098"/>
                </a:moveTo>
                <a:lnTo>
                  <a:pt x="24969" y="26636"/>
                </a:lnTo>
                <a:lnTo>
                  <a:pt x="272100" y="212040"/>
                </a:lnTo>
                <a:lnTo>
                  <a:pt x="284698" y="213501"/>
                </a:lnTo>
                <a:lnTo>
                  <a:pt x="279830" y="201963"/>
                </a:lnTo>
                <a:lnTo>
                  <a:pt x="32699" y="16559"/>
                </a:lnTo>
                <a:lnTo>
                  <a:pt x="20101" y="15098"/>
                </a:lnTo>
                <a:close/>
              </a:path>
              <a:path w="304800" h="228600">
                <a:moveTo>
                  <a:pt x="0" y="0"/>
                </a:moveTo>
                <a:lnTo>
                  <a:pt x="38480" y="91312"/>
                </a:lnTo>
                <a:lnTo>
                  <a:pt x="39877" y="94487"/>
                </a:lnTo>
                <a:lnTo>
                  <a:pt x="43561" y="96011"/>
                </a:lnTo>
                <a:lnTo>
                  <a:pt x="46862" y="94614"/>
                </a:lnTo>
                <a:lnTo>
                  <a:pt x="50037" y="93344"/>
                </a:lnTo>
                <a:lnTo>
                  <a:pt x="51562" y="89534"/>
                </a:lnTo>
                <a:lnTo>
                  <a:pt x="50164" y="86359"/>
                </a:lnTo>
                <a:lnTo>
                  <a:pt x="24969" y="26636"/>
                </a:lnTo>
                <a:lnTo>
                  <a:pt x="6223" y="12572"/>
                </a:lnTo>
                <a:lnTo>
                  <a:pt x="13842" y="2412"/>
                </a:lnTo>
                <a:lnTo>
                  <a:pt x="20778" y="2412"/>
                </a:lnTo>
                <a:lnTo>
                  <a:pt x="0" y="0"/>
                </a:lnTo>
                <a:close/>
              </a:path>
              <a:path w="304800" h="228600">
                <a:moveTo>
                  <a:pt x="13842" y="2412"/>
                </a:moveTo>
                <a:lnTo>
                  <a:pt x="6223" y="12572"/>
                </a:lnTo>
                <a:lnTo>
                  <a:pt x="24969" y="26636"/>
                </a:lnTo>
                <a:lnTo>
                  <a:pt x="20101" y="15098"/>
                </a:lnTo>
                <a:lnTo>
                  <a:pt x="9271" y="13842"/>
                </a:lnTo>
                <a:lnTo>
                  <a:pt x="15875" y="5079"/>
                </a:lnTo>
                <a:lnTo>
                  <a:pt x="17397" y="5079"/>
                </a:lnTo>
                <a:lnTo>
                  <a:pt x="13842" y="2412"/>
                </a:lnTo>
                <a:close/>
              </a:path>
              <a:path w="304800" h="228600">
                <a:moveTo>
                  <a:pt x="20778" y="2412"/>
                </a:moveTo>
                <a:lnTo>
                  <a:pt x="13842" y="2412"/>
                </a:lnTo>
                <a:lnTo>
                  <a:pt x="32699" y="16559"/>
                </a:lnTo>
                <a:lnTo>
                  <a:pt x="100457" y="24383"/>
                </a:lnTo>
                <a:lnTo>
                  <a:pt x="103632" y="21970"/>
                </a:lnTo>
                <a:lnTo>
                  <a:pt x="104394" y="14985"/>
                </a:lnTo>
                <a:lnTo>
                  <a:pt x="101853" y="11810"/>
                </a:lnTo>
                <a:lnTo>
                  <a:pt x="20778" y="2412"/>
                </a:lnTo>
                <a:close/>
              </a:path>
              <a:path w="304800" h="228600">
                <a:moveTo>
                  <a:pt x="17397" y="5079"/>
                </a:moveTo>
                <a:lnTo>
                  <a:pt x="15875" y="5079"/>
                </a:lnTo>
                <a:lnTo>
                  <a:pt x="20101" y="15098"/>
                </a:lnTo>
                <a:lnTo>
                  <a:pt x="32699" y="16559"/>
                </a:lnTo>
                <a:lnTo>
                  <a:pt x="17397" y="5079"/>
                </a:lnTo>
                <a:close/>
              </a:path>
              <a:path w="304800" h="228600">
                <a:moveTo>
                  <a:pt x="15875" y="5079"/>
                </a:moveTo>
                <a:lnTo>
                  <a:pt x="9271" y="13842"/>
                </a:lnTo>
                <a:lnTo>
                  <a:pt x="20101" y="15098"/>
                </a:lnTo>
                <a:lnTo>
                  <a:pt x="15875" y="5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06973" y="5499353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24"/>
                </a:moveTo>
                <a:lnTo>
                  <a:pt x="495300" y="0"/>
                </a:lnTo>
              </a:path>
            </a:pathLst>
          </a:custGeom>
          <a:ln w="38099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35346" y="5307329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651"/>
                </a:moveTo>
                <a:lnTo>
                  <a:pt x="636524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58561" y="5211317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23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5241" y="5403341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651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23922" y="5799582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52294" y="5702046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5" h="1904">
                <a:moveTo>
                  <a:pt x="0" y="1587"/>
                </a:moveTo>
                <a:lnTo>
                  <a:pt x="636524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75510" y="5604509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82189" y="589559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12870" y="6067805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0"/>
                </a:moveTo>
                <a:lnTo>
                  <a:pt x="495300" y="1587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41241" y="6165341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24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64458" y="6261353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71138" y="5973317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6213347" y="2450464"/>
            <a:ext cx="2550160" cy="1395095"/>
            <a:chOff x="6213347" y="2450464"/>
            <a:chExt cx="2550160" cy="1395095"/>
          </a:xfrm>
        </p:grpSpPr>
        <p:sp>
          <p:nvSpPr>
            <p:cNvPr id="48" name="object 48"/>
            <p:cNvSpPr/>
            <p:nvPr/>
          </p:nvSpPr>
          <p:spPr>
            <a:xfrm>
              <a:off x="7107173" y="3824477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0"/>
                  </a:moveTo>
                  <a:lnTo>
                    <a:pt x="495300" y="1651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13348" y="2450464"/>
              <a:ext cx="2550160" cy="1375410"/>
            </a:xfrm>
            <a:custGeom>
              <a:avLst/>
              <a:gdLst/>
              <a:ahLst/>
              <a:cxnLst/>
              <a:rect l="l" t="t" r="r" b="b"/>
              <a:pathLst>
                <a:path w="2550159" h="1375410">
                  <a:moveTo>
                    <a:pt x="762000" y="1220851"/>
                  </a:moveTo>
                  <a:lnTo>
                    <a:pt x="701040" y="1142746"/>
                  </a:lnTo>
                  <a:lnTo>
                    <a:pt x="698881" y="1139952"/>
                  </a:lnTo>
                  <a:lnTo>
                    <a:pt x="694944" y="1139456"/>
                  </a:lnTo>
                  <a:lnTo>
                    <a:pt x="689356" y="1143762"/>
                  </a:lnTo>
                  <a:lnTo>
                    <a:pt x="688975" y="1147699"/>
                  </a:lnTo>
                  <a:lnTo>
                    <a:pt x="691134" y="1150505"/>
                  </a:lnTo>
                  <a:lnTo>
                    <a:pt x="730948" y="1201610"/>
                  </a:lnTo>
                  <a:lnTo>
                    <a:pt x="35814" y="923531"/>
                  </a:lnTo>
                  <a:lnTo>
                    <a:pt x="94678" y="914781"/>
                  </a:lnTo>
                  <a:lnTo>
                    <a:pt x="103378" y="913511"/>
                  </a:lnTo>
                  <a:lnTo>
                    <a:pt x="105664" y="910336"/>
                  </a:lnTo>
                  <a:lnTo>
                    <a:pt x="104648" y="903351"/>
                  </a:lnTo>
                  <a:lnTo>
                    <a:pt x="101473" y="900938"/>
                  </a:lnTo>
                  <a:lnTo>
                    <a:pt x="0" y="916051"/>
                  </a:lnTo>
                  <a:lnTo>
                    <a:pt x="60960" y="994156"/>
                  </a:lnTo>
                  <a:lnTo>
                    <a:pt x="63119" y="996950"/>
                  </a:lnTo>
                  <a:lnTo>
                    <a:pt x="67056" y="997458"/>
                  </a:lnTo>
                  <a:lnTo>
                    <a:pt x="72644" y="993140"/>
                  </a:lnTo>
                  <a:lnTo>
                    <a:pt x="73025" y="989203"/>
                  </a:lnTo>
                  <a:lnTo>
                    <a:pt x="70866" y="986409"/>
                  </a:lnTo>
                  <a:lnTo>
                    <a:pt x="31038" y="935304"/>
                  </a:lnTo>
                  <a:lnTo>
                    <a:pt x="726173" y="1213383"/>
                  </a:lnTo>
                  <a:lnTo>
                    <a:pt x="658622" y="1223391"/>
                  </a:lnTo>
                  <a:lnTo>
                    <a:pt x="656209" y="1226566"/>
                  </a:lnTo>
                  <a:lnTo>
                    <a:pt x="656844" y="1230122"/>
                  </a:lnTo>
                  <a:lnTo>
                    <a:pt x="657352" y="1233551"/>
                  </a:lnTo>
                  <a:lnTo>
                    <a:pt x="660527" y="1235964"/>
                  </a:lnTo>
                  <a:lnTo>
                    <a:pt x="753465" y="1222121"/>
                  </a:lnTo>
                  <a:lnTo>
                    <a:pt x="762000" y="1220851"/>
                  </a:lnTo>
                  <a:close/>
                </a:path>
                <a:path w="2550159" h="1375410">
                  <a:moveTo>
                    <a:pt x="2549652" y="1373251"/>
                  </a:moveTo>
                  <a:lnTo>
                    <a:pt x="2549271" y="1372616"/>
                  </a:lnTo>
                  <a:lnTo>
                    <a:pt x="2499487" y="1287780"/>
                  </a:lnTo>
                  <a:lnTo>
                    <a:pt x="2497836" y="1284732"/>
                  </a:lnTo>
                  <a:lnTo>
                    <a:pt x="2493899" y="1283716"/>
                  </a:lnTo>
                  <a:lnTo>
                    <a:pt x="2487803" y="1287272"/>
                  </a:lnTo>
                  <a:lnTo>
                    <a:pt x="2486787" y="1291209"/>
                  </a:lnTo>
                  <a:lnTo>
                    <a:pt x="2521369" y="1350098"/>
                  </a:lnTo>
                  <a:lnTo>
                    <a:pt x="145783" y="13855"/>
                  </a:lnTo>
                  <a:lnTo>
                    <a:pt x="210566" y="12827"/>
                  </a:lnTo>
                  <a:lnTo>
                    <a:pt x="213995" y="12700"/>
                  </a:lnTo>
                  <a:lnTo>
                    <a:pt x="216789" y="9779"/>
                  </a:lnTo>
                  <a:lnTo>
                    <a:pt x="216662" y="2794"/>
                  </a:lnTo>
                  <a:lnTo>
                    <a:pt x="216154" y="2286"/>
                  </a:lnTo>
                  <a:lnTo>
                    <a:pt x="213868" y="0"/>
                  </a:lnTo>
                  <a:lnTo>
                    <a:pt x="210312" y="127"/>
                  </a:lnTo>
                  <a:lnTo>
                    <a:pt x="111252" y="1651"/>
                  </a:lnTo>
                  <a:lnTo>
                    <a:pt x="161417" y="87122"/>
                  </a:lnTo>
                  <a:lnTo>
                    <a:pt x="163068" y="90170"/>
                  </a:lnTo>
                  <a:lnTo>
                    <a:pt x="167005" y="91186"/>
                  </a:lnTo>
                  <a:lnTo>
                    <a:pt x="173101" y="87630"/>
                  </a:lnTo>
                  <a:lnTo>
                    <a:pt x="174117" y="83693"/>
                  </a:lnTo>
                  <a:lnTo>
                    <a:pt x="139585" y="24917"/>
                  </a:lnTo>
                  <a:lnTo>
                    <a:pt x="2514993" y="1361059"/>
                  </a:lnTo>
                  <a:lnTo>
                    <a:pt x="2450338" y="1362075"/>
                  </a:lnTo>
                  <a:lnTo>
                    <a:pt x="2446909" y="1362202"/>
                  </a:lnTo>
                  <a:lnTo>
                    <a:pt x="2444115" y="1365123"/>
                  </a:lnTo>
                  <a:lnTo>
                    <a:pt x="2444242" y="1372108"/>
                  </a:lnTo>
                  <a:lnTo>
                    <a:pt x="2447036" y="1374902"/>
                  </a:lnTo>
                  <a:lnTo>
                    <a:pt x="2450592" y="1374775"/>
                  </a:lnTo>
                  <a:lnTo>
                    <a:pt x="2549652" y="1373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7035545" y="401650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24" y="1524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58761" y="4114038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24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965442" y="392201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24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19109" y="5944361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67521" y="5750814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97418" y="5653278"/>
            <a:ext cx="635000" cy="1905"/>
          </a:xfrm>
          <a:custGeom>
            <a:avLst/>
            <a:gdLst/>
            <a:ahLst/>
            <a:cxnLst/>
            <a:rect l="l" t="t" r="r" b="b"/>
            <a:pathLst>
              <a:path w="635000" h="1904">
                <a:moveTo>
                  <a:pt x="0" y="1587"/>
                </a:moveTo>
                <a:lnTo>
                  <a:pt x="635000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25790" y="5845302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90495" y="5120640"/>
            <a:ext cx="104139" cy="304800"/>
          </a:xfrm>
          <a:custGeom>
            <a:avLst/>
            <a:gdLst/>
            <a:ahLst/>
            <a:cxnLst/>
            <a:rect l="l" t="t" r="r" b="b"/>
            <a:pathLst>
              <a:path w="104139" h="304800">
                <a:moveTo>
                  <a:pt x="7112" y="208534"/>
                </a:moveTo>
                <a:lnTo>
                  <a:pt x="1016" y="212090"/>
                </a:lnTo>
                <a:lnTo>
                  <a:pt x="0" y="215900"/>
                </a:lnTo>
                <a:lnTo>
                  <a:pt x="1650" y="218948"/>
                </a:lnTo>
                <a:lnTo>
                  <a:pt x="51181" y="304800"/>
                </a:lnTo>
                <a:lnTo>
                  <a:pt x="58608" y="292227"/>
                </a:lnTo>
                <a:lnTo>
                  <a:pt x="44957" y="292227"/>
                </a:lnTo>
                <a:lnTo>
                  <a:pt x="45010" y="268652"/>
                </a:lnTo>
                <a:lnTo>
                  <a:pt x="12700" y="212598"/>
                </a:lnTo>
                <a:lnTo>
                  <a:pt x="10922" y="209550"/>
                </a:lnTo>
                <a:lnTo>
                  <a:pt x="7112" y="208534"/>
                </a:lnTo>
                <a:close/>
              </a:path>
              <a:path w="104139" h="304800">
                <a:moveTo>
                  <a:pt x="45075" y="268764"/>
                </a:moveTo>
                <a:lnTo>
                  <a:pt x="44957" y="292227"/>
                </a:lnTo>
                <a:lnTo>
                  <a:pt x="57657" y="292227"/>
                </a:lnTo>
                <a:lnTo>
                  <a:pt x="57673" y="289052"/>
                </a:lnTo>
                <a:lnTo>
                  <a:pt x="45719" y="289052"/>
                </a:lnTo>
                <a:lnTo>
                  <a:pt x="51313" y="279587"/>
                </a:lnTo>
                <a:lnTo>
                  <a:pt x="45075" y="268764"/>
                </a:lnTo>
                <a:close/>
              </a:path>
              <a:path w="104139" h="304800">
                <a:moveTo>
                  <a:pt x="96266" y="209042"/>
                </a:moveTo>
                <a:lnTo>
                  <a:pt x="92456" y="210058"/>
                </a:lnTo>
                <a:lnTo>
                  <a:pt x="90678" y="212979"/>
                </a:lnTo>
                <a:lnTo>
                  <a:pt x="57775" y="268652"/>
                </a:lnTo>
                <a:lnTo>
                  <a:pt x="57657" y="292227"/>
                </a:lnTo>
                <a:lnTo>
                  <a:pt x="58608" y="292227"/>
                </a:lnTo>
                <a:lnTo>
                  <a:pt x="101600" y="219456"/>
                </a:lnTo>
                <a:lnTo>
                  <a:pt x="103378" y="216408"/>
                </a:lnTo>
                <a:lnTo>
                  <a:pt x="102362" y="212598"/>
                </a:lnTo>
                <a:lnTo>
                  <a:pt x="96266" y="209042"/>
                </a:lnTo>
                <a:close/>
              </a:path>
              <a:path w="104139" h="304800">
                <a:moveTo>
                  <a:pt x="51313" y="279587"/>
                </a:moveTo>
                <a:lnTo>
                  <a:pt x="45719" y="289052"/>
                </a:lnTo>
                <a:lnTo>
                  <a:pt x="56768" y="289052"/>
                </a:lnTo>
                <a:lnTo>
                  <a:pt x="51313" y="279587"/>
                </a:lnTo>
                <a:close/>
              </a:path>
              <a:path w="104139" h="304800">
                <a:moveTo>
                  <a:pt x="57775" y="268652"/>
                </a:moveTo>
                <a:lnTo>
                  <a:pt x="51313" y="279587"/>
                </a:lnTo>
                <a:lnTo>
                  <a:pt x="56768" y="289052"/>
                </a:lnTo>
                <a:lnTo>
                  <a:pt x="57673" y="289052"/>
                </a:lnTo>
                <a:lnTo>
                  <a:pt x="57775" y="268652"/>
                </a:lnTo>
                <a:close/>
              </a:path>
              <a:path w="104139" h="304800">
                <a:moveTo>
                  <a:pt x="52644" y="25117"/>
                </a:moveTo>
                <a:lnTo>
                  <a:pt x="46238" y="35988"/>
                </a:lnTo>
                <a:lnTo>
                  <a:pt x="45075" y="268764"/>
                </a:lnTo>
                <a:lnTo>
                  <a:pt x="51313" y="279587"/>
                </a:lnTo>
                <a:lnTo>
                  <a:pt x="57775" y="268652"/>
                </a:lnTo>
                <a:lnTo>
                  <a:pt x="58937" y="36035"/>
                </a:lnTo>
                <a:lnTo>
                  <a:pt x="52644" y="25117"/>
                </a:lnTo>
                <a:close/>
              </a:path>
              <a:path w="104139" h="304800">
                <a:moveTo>
                  <a:pt x="59958" y="12573"/>
                </a:moveTo>
                <a:lnTo>
                  <a:pt x="59055" y="12573"/>
                </a:lnTo>
                <a:lnTo>
                  <a:pt x="58937" y="36035"/>
                </a:lnTo>
                <a:lnTo>
                  <a:pt x="91312" y="92202"/>
                </a:lnTo>
                <a:lnTo>
                  <a:pt x="92963" y="95250"/>
                </a:lnTo>
                <a:lnTo>
                  <a:pt x="96900" y="96266"/>
                </a:lnTo>
                <a:lnTo>
                  <a:pt x="102997" y="92710"/>
                </a:lnTo>
                <a:lnTo>
                  <a:pt x="104012" y="88900"/>
                </a:lnTo>
                <a:lnTo>
                  <a:pt x="102235" y="85852"/>
                </a:lnTo>
                <a:lnTo>
                  <a:pt x="59958" y="12573"/>
                </a:lnTo>
                <a:close/>
              </a:path>
              <a:path w="104139" h="304800">
                <a:moveTo>
                  <a:pt x="52705" y="0"/>
                </a:moveTo>
                <a:lnTo>
                  <a:pt x="2412" y="85343"/>
                </a:lnTo>
                <a:lnTo>
                  <a:pt x="635" y="88392"/>
                </a:lnTo>
                <a:lnTo>
                  <a:pt x="1650" y="92202"/>
                </a:lnTo>
                <a:lnTo>
                  <a:pt x="4572" y="93980"/>
                </a:lnTo>
                <a:lnTo>
                  <a:pt x="7619" y="95758"/>
                </a:lnTo>
                <a:lnTo>
                  <a:pt x="11556" y="94742"/>
                </a:lnTo>
                <a:lnTo>
                  <a:pt x="13335" y="91821"/>
                </a:lnTo>
                <a:lnTo>
                  <a:pt x="46210" y="36035"/>
                </a:lnTo>
                <a:lnTo>
                  <a:pt x="46292" y="25117"/>
                </a:lnTo>
                <a:lnTo>
                  <a:pt x="46355" y="12573"/>
                </a:lnTo>
                <a:lnTo>
                  <a:pt x="59958" y="12573"/>
                </a:lnTo>
                <a:lnTo>
                  <a:pt x="52705" y="0"/>
                </a:lnTo>
                <a:close/>
              </a:path>
              <a:path w="104139" h="304800">
                <a:moveTo>
                  <a:pt x="59039" y="15748"/>
                </a:moveTo>
                <a:lnTo>
                  <a:pt x="58166" y="15748"/>
                </a:lnTo>
                <a:lnTo>
                  <a:pt x="52644" y="25117"/>
                </a:lnTo>
                <a:lnTo>
                  <a:pt x="58937" y="36035"/>
                </a:lnTo>
                <a:lnTo>
                  <a:pt x="59039" y="15748"/>
                </a:lnTo>
                <a:close/>
              </a:path>
              <a:path w="104139" h="304800">
                <a:moveTo>
                  <a:pt x="59055" y="12573"/>
                </a:moveTo>
                <a:lnTo>
                  <a:pt x="46355" y="12573"/>
                </a:lnTo>
                <a:lnTo>
                  <a:pt x="46238" y="35988"/>
                </a:lnTo>
                <a:lnTo>
                  <a:pt x="52644" y="25117"/>
                </a:lnTo>
                <a:lnTo>
                  <a:pt x="47243" y="15748"/>
                </a:lnTo>
                <a:lnTo>
                  <a:pt x="59039" y="15748"/>
                </a:lnTo>
                <a:lnTo>
                  <a:pt x="59055" y="12573"/>
                </a:lnTo>
                <a:close/>
              </a:path>
              <a:path w="104139" h="304800">
                <a:moveTo>
                  <a:pt x="58166" y="15748"/>
                </a:moveTo>
                <a:lnTo>
                  <a:pt x="47243" y="15748"/>
                </a:lnTo>
                <a:lnTo>
                  <a:pt x="52644" y="25117"/>
                </a:lnTo>
                <a:lnTo>
                  <a:pt x="58166" y="1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76600" y="5728703"/>
            <a:ext cx="381000" cy="229235"/>
          </a:xfrm>
          <a:custGeom>
            <a:avLst/>
            <a:gdLst/>
            <a:ahLst/>
            <a:cxnLst/>
            <a:rect l="l" t="t" r="r" b="b"/>
            <a:pathLst>
              <a:path w="381000" h="229235">
                <a:moveTo>
                  <a:pt x="278638" y="214668"/>
                </a:moveTo>
                <a:lnTo>
                  <a:pt x="275716" y="217474"/>
                </a:lnTo>
                <a:lnTo>
                  <a:pt x="275589" y="224485"/>
                </a:lnTo>
                <a:lnTo>
                  <a:pt x="278384" y="227355"/>
                </a:lnTo>
                <a:lnTo>
                  <a:pt x="381000" y="228625"/>
                </a:lnTo>
                <a:lnTo>
                  <a:pt x="380428" y="227583"/>
                </a:lnTo>
                <a:lnTo>
                  <a:pt x="366902" y="227583"/>
                </a:lnTo>
                <a:lnTo>
                  <a:pt x="346777" y="215508"/>
                </a:lnTo>
                <a:lnTo>
                  <a:pt x="278638" y="214668"/>
                </a:lnTo>
                <a:close/>
              </a:path>
              <a:path w="381000" h="229235">
                <a:moveTo>
                  <a:pt x="346777" y="215508"/>
                </a:moveTo>
                <a:lnTo>
                  <a:pt x="366902" y="227583"/>
                </a:lnTo>
                <a:lnTo>
                  <a:pt x="368351" y="225196"/>
                </a:lnTo>
                <a:lnTo>
                  <a:pt x="364616" y="225196"/>
                </a:lnTo>
                <a:lnTo>
                  <a:pt x="359387" y="215663"/>
                </a:lnTo>
                <a:lnTo>
                  <a:pt x="346777" y="215508"/>
                </a:lnTo>
                <a:close/>
              </a:path>
              <a:path w="381000" h="229235">
                <a:moveTo>
                  <a:pt x="327787" y="137566"/>
                </a:moveTo>
                <a:lnTo>
                  <a:pt x="324738" y="139255"/>
                </a:lnTo>
                <a:lnTo>
                  <a:pt x="321563" y="140944"/>
                </a:lnTo>
                <a:lnTo>
                  <a:pt x="320548" y="144805"/>
                </a:lnTo>
                <a:lnTo>
                  <a:pt x="322199" y="147878"/>
                </a:lnTo>
                <a:lnTo>
                  <a:pt x="353305" y="204578"/>
                </a:lnTo>
                <a:lnTo>
                  <a:pt x="373507" y="216700"/>
                </a:lnTo>
                <a:lnTo>
                  <a:pt x="366902" y="227583"/>
                </a:lnTo>
                <a:lnTo>
                  <a:pt x="380428" y="227583"/>
                </a:lnTo>
                <a:lnTo>
                  <a:pt x="333375" y="141770"/>
                </a:lnTo>
                <a:lnTo>
                  <a:pt x="331597" y="138696"/>
                </a:lnTo>
                <a:lnTo>
                  <a:pt x="327787" y="137566"/>
                </a:lnTo>
                <a:close/>
              </a:path>
              <a:path w="381000" h="229235">
                <a:moveTo>
                  <a:pt x="359387" y="215663"/>
                </a:moveTo>
                <a:lnTo>
                  <a:pt x="364616" y="225196"/>
                </a:lnTo>
                <a:lnTo>
                  <a:pt x="370332" y="215798"/>
                </a:lnTo>
                <a:lnTo>
                  <a:pt x="359387" y="215663"/>
                </a:lnTo>
                <a:close/>
              </a:path>
              <a:path w="381000" h="229235">
                <a:moveTo>
                  <a:pt x="353305" y="204578"/>
                </a:moveTo>
                <a:lnTo>
                  <a:pt x="359387" y="215663"/>
                </a:lnTo>
                <a:lnTo>
                  <a:pt x="370332" y="215798"/>
                </a:lnTo>
                <a:lnTo>
                  <a:pt x="364616" y="225196"/>
                </a:lnTo>
                <a:lnTo>
                  <a:pt x="368351" y="225196"/>
                </a:lnTo>
                <a:lnTo>
                  <a:pt x="373507" y="216700"/>
                </a:lnTo>
                <a:lnTo>
                  <a:pt x="353305" y="204578"/>
                </a:lnTo>
                <a:close/>
              </a:path>
              <a:path w="381000" h="229235">
                <a:moveTo>
                  <a:pt x="21612" y="12961"/>
                </a:moveTo>
                <a:lnTo>
                  <a:pt x="27694" y="24046"/>
                </a:lnTo>
                <a:lnTo>
                  <a:pt x="346777" y="215508"/>
                </a:lnTo>
                <a:lnTo>
                  <a:pt x="359387" y="215663"/>
                </a:lnTo>
                <a:lnTo>
                  <a:pt x="353305" y="204578"/>
                </a:lnTo>
                <a:lnTo>
                  <a:pt x="34222" y="13117"/>
                </a:lnTo>
                <a:lnTo>
                  <a:pt x="21612" y="12961"/>
                </a:lnTo>
                <a:close/>
              </a:path>
              <a:path w="381000" h="229235">
                <a:moveTo>
                  <a:pt x="0" y="0"/>
                </a:moveTo>
                <a:lnTo>
                  <a:pt x="47625" y="86855"/>
                </a:lnTo>
                <a:lnTo>
                  <a:pt x="49402" y="89928"/>
                </a:lnTo>
                <a:lnTo>
                  <a:pt x="53212" y="91058"/>
                </a:lnTo>
                <a:lnTo>
                  <a:pt x="56261" y="89369"/>
                </a:lnTo>
                <a:lnTo>
                  <a:pt x="59436" y="87680"/>
                </a:lnTo>
                <a:lnTo>
                  <a:pt x="60451" y="83819"/>
                </a:lnTo>
                <a:lnTo>
                  <a:pt x="58800" y="80746"/>
                </a:lnTo>
                <a:lnTo>
                  <a:pt x="27694" y="24046"/>
                </a:lnTo>
                <a:lnTo>
                  <a:pt x="7492" y="11925"/>
                </a:lnTo>
                <a:lnTo>
                  <a:pt x="14097" y="1041"/>
                </a:lnTo>
                <a:lnTo>
                  <a:pt x="84145" y="1041"/>
                </a:lnTo>
                <a:lnTo>
                  <a:pt x="0" y="0"/>
                </a:lnTo>
                <a:close/>
              </a:path>
              <a:path w="381000" h="229235">
                <a:moveTo>
                  <a:pt x="14097" y="1041"/>
                </a:moveTo>
                <a:lnTo>
                  <a:pt x="7492" y="11925"/>
                </a:lnTo>
                <a:lnTo>
                  <a:pt x="27694" y="24046"/>
                </a:lnTo>
                <a:lnTo>
                  <a:pt x="21612" y="12961"/>
                </a:lnTo>
                <a:lnTo>
                  <a:pt x="10667" y="12826"/>
                </a:lnTo>
                <a:lnTo>
                  <a:pt x="16383" y="3428"/>
                </a:lnTo>
                <a:lnTo>
                  <a:pt x="18076" y="3428"/>
                </a:lnTo>
                <a:lnTo>
                  <a:pt x="14097" y="1041"/>
                </a:lnTo>
                <a:close/>
              </a:path>
              <a:path w="381000" h="229235">
                <a:moveTo>
                  <a:pt x="84145" y="1041"/>
                </a:moveTo>
                <a:lnTo>
                  <a:pt x="14097" y="1041"/>
                </a:lnTo>
                <a:lnTo>
                  <a:pt x="34222" y="13117"/>
                </a:lnTo>
                <a:lnTo>
                  <a:pt x="102362" y="13957"/>
                </a:lnTo>
                <a:lnTo>
                  <a:pt x="105283" y="11150"/>
                </a:lnTo>
                <a:lnTo>
                  <a:pt x="105410" y="4140"/>
                </a:lnTo>
                <a:lnTo>
                  <a:pt x="102615" y="1269"/>
                </a:lnTo>
                <a:lnTo>
                  <a:pt x="84145" y="1041"/>
                </a:lnTo>
                <a:close/>
              </a:path>
              <a:path w="381000" h="229235">
                <a:moveTo>
                  <a:pt x="18076" y="3428"/>
                </a:moveTo>
                <a:lnTo>
                  <a:pt x="16383" y="3428"/>
                </a:lnTo>
                <a:lnTo>
                  <a:pt x="21612" y="12961"/>
                </a:lnTo>
                <a:lnTo>
                  <a:pt x="34222" y="13117"/>
                </a:lnTo>
                <a:lnTo>
                  <a:pt x="18076" y="3428"/>
                </a:lnTo>
                <a:close/>
              </a:path>
              <a:path w="381000" h="229235">
                <a:moveTo>
                  <a:pt x="16383" y="3428"/>
                </a:moveTo>
                <a:lnTo>
                  <a:pt x="10667" y="12826"/>
                </a:lnTo>
                <a:lnTo>
                  <a:pt x="21612" y="12961"/>
                </a:lnTo>
                <a:lnTo>
                  <a:pt x="16383" y="3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24400" y="5760161"/>
            <a:ext cx="2971800" cy="318135"/>
          </a:xfrm>
          <a:custGeom>
            <a:avLst/>
            <a:gdLst/>
            <a:ahLst/>
            <a:cxnLst/>
            <a:rect l="l" t="t" r="r" b="b"/>
            <a:pathLst>
              <a:path w="2971800" h="318135">
                <a:moveTo>
                  <a:pt x="84327" y="215011"/>
                </a:moveTo>
                <a:lnTo>
                  <a:pt x="81534" y="217004"/>
                </a:lnTo>
                <a:lnTo>
                  <a:pt x="0" y="273354"/>
                </a:lnTo>
                <a:lnTo>
                  <a:pt x="92328" y="318109"/>
                </a:lnTo>
                <a:lnTo>
                  <a:pt x="96138" y="316788"/>
                </a:lnTo>
                <a:lnTo>
                  <a:pt x="99187" y="310476"/>
                </a:lnTo>
                <a:lnTo>
                  <a:pt x="97789" y="306679"/>
                </a:lnTo>
                <a:lnTo>
                  <a:pt x="94741" y="305155"/>
                </a:lnTo>
                <a:lnTo>
                  <a:pt x="40227" y="278726"/>
                </a:lnTo>
                <a:lnTo>
                  <a:pt x="12953" y="278726"/>
                </a:lnTo>
                <a:lnTo>
                  <a:pt x="11937" y="266065"/>
                </a:lnTo>
                <a:lnTo>
                  <a:pt x="35467" y="264255"/>
                </a:lnTo>
                <a:lnTo>
                  <a:pt x="88773" y="227444"/>
                </a:lnTo>
                <a:lnTo>
                  <a:pt x="91566" y="225450"/>
                </a:lnTo>
                <a:lnTo>
                  <a:pt x="92328" y="221500"/>
                </a:lnTo>
                <a:lnTo>
                  <a:pt x="90297" y="218617"/>
                </a:lnTo>
                <a:lnTo>
                  <a:pt x="88391" y="215734"/>
                </a:lnTo>
                <a:lnTo>
                  <a:pt x="84327" y="215011"/>
                </a:lnTo>
                <a:close/>
              </a:path>
              <a:path w="2971800" h="318135">
                <a:moveTo>
                  <a:pt x="35467" y="264255"/>
                </a:moveTo>
                <a:lnTo>
                  <a:pt x="11937" y="266065"/>
                </a:lnTo>
                <a:lnTo>
                  <a:pt x="12953" y="278726"/>
                </a:lnTo>
                <a:lnTo>
                  <a:pt x="27482" y="277609"/>
                </a:lnTo>
                <a:lnTo>
                  <a:pt x="16128" y="277609"/>
                </a:lnTo>
                <a:lnTo>
                  <a:pt x="15366" y="266674"/>
                </a:lnTo>
                <a:lnTo>
                  <a:pt x="31963" y="266674"/>
                </a:lnTo>
                <a:lnTo>
                  <a:pt x="35467" y="264255"/>
                </a:lnTo>
                <a:close/>
              </a:path>
              <a:path w="2971800" h="318135">
                <a:moveTo>
                  <a:pt x="36492" y="276916"/>
                </a:moveTo>
                <a:lnTo>
                  <a:pt x="12953" y="278726"/>
                </a:lnTo>
                <a:lnTo>
                  <a:pt x="40227" y="278726"/>
                </a:lnTo>
                <a:lnTo>
                  <a:pt x="36492" y="276916"/>
                </a:lnTo>
                <a:close/>
              </a:path>
              <a:path w="2971800" h="318135">
                <a:moveTo>
                  <a:pt x="15366" y="266674"/>
                </a:moveTo>
                <a:lnTo>
                  <a:pt x="16128" y="277609"/>
                </a:lnTo>
                <a:lnTo>
                  <a:pt x="25117" y="271401"/>
                </a:lnTo>
                <a:lnTo>
                  <a:pt x="15366" y="266674"/>
                </a:lnTo>
                <a:close/>
              </a:path>
              <a:path w="2971800" h="318135">
                <a:moveTo>
                  <a:pt x="25117" y="271401"/>
                </a:moveTo>
                <a:lnTo>
                  <a:pt x="16128" y="277609"/>
                </a:lnTo>
                <a:lnTo>
                  <a:pt x="27482" y="277609"/>
                </a:lnTo>
                <a:lnTo>
                  <a:pt x="36492" y="276916"/>
                </a:lnTo>
                <a:lnTo>
                  <a:pt x="25117" y="271401"/>
                </a:lnTo>
                <a:close/>
              </a:path>
              <a:path w="2971800" h="318135">
                <a:moveTo>
                  <a:pt x="2935307" y="41193"/>
                </a:moveTo>
                <a:lnTo>
                  <a:pt x="35467" y="264255"/>
                </a:lnTo>
                <a:lnTo>
                  <a:pt x="25117" y="271401"/>
                </a:lnTo>
                <a:lnTo>
                  <a:pt x="36492" y="276916"/>
                </a:lnTo>
                <a:lnTo>
                  <a:pt x="2936343" y="53844"/>
                </a:lnTo>
                <a:lnTo>
                  <a:pt x="2946680" y="46707"/>
                </a:lnTo>
                <a:lnTo>
                  <a:pt x="2935307" y="41193"/>
                </a:lnTo>
                <a:close/>
              </a:path>
              <a:path w="2971800" h="318135">
                <a:moveTo>
                  <a:pt x="31963" y="266674"/>
                </a:moveTo>
                <a:lnTo>
                  <a:pt x="15366" y="266674"/>
                </a:lnTo>
                <a:lnTo>
                  <a:pt x="25117" y="271401"/>
                </a:lnTo>
                <a:lnTo>
                  <a:pt x="31963" y="266674"/>
                </a:lnTo>
                <a:close/>
              </a:path>
              <a:path w="2971800" h="318135">
                <a:moveTo>
                  <a:pt x="2960721" y="39382"/>
                </a:moveTo>
                <a:lnTo>
                  <a:pt x="2958846" y="39382"/>
                </a:lnTo>
                <a:lnTo>
                  <a:pt x="2959734" y="52044"/>
                </a:lnTo>
                <a:lnTo>
                  <a:pt x="2936343" y="53844"/>
                </a:lnTo>
                <a:lnTo>
                  <a:pt x="2883027" y="90652"/>
                </a:lnTo>
                <a:lnTo>
                  <a:pt x="2880232" y="92646"/>
                </a:lnTo>
                <a:lnTo>
                  <a:pt x="2879471" y="96608"/>
                </a:lnTo>
                <a:lnTo>
                  <a:pt x="2881503" y="99491"/>
                </a:lnTo>
                <a:lnTo>
                  <a:pt x="2883407" y="102374"/>
                </a:lnTo>
                <a:lnTo>
                  <a:pt x="2887472" y="103098"/>
                </a:lnTo>
                <a:lnTo>
                  <a:pt x="2890266" y="101104"/>
                </a:lnTo>
                <a:lnTo>
                  <a:pt x="2971800" y="44754"/>
                </a:lnTo>
                <a:lnTo>
                  <a:pt x="2960721" y="39382"/>
                </a:lnTo>
                <a:close/>
              </a:path>
              <a:path w="2971800" h="318135">
                <a:moveTo>
                  <a:pt x="2946680" y="46707"/>
                </a:moveTo>
                <a:lnTo>
                  <a:pt x="2936343" y="53844"/>
                </a:lnTo>
                <a:lnTo>
                  <a:pt x="2959734" y="52044"/>
                </a:lnTo>
                <a:lnTo>
                  <a:pt x="2959692" y="51435"/>
                </a:lnTo>
                <a:lnTo>
                  <a:pt x="2956432" y="51435"/>
                </a:lnTo>
                <a:lnTo>
                  <a:pt x="2946680" y="46707"/>
                </a:lnTo>
                <a:close/>
              </a:path>
              <a:path w="2971800" h="318135">
                <a:moveTo>
                  <a:pt x="2955671" y="40500"/>
                </a:moveTo>
                <a:lnTo>
                  <a:pt x="2946680" y="46707"/>
                </a:lnTo>
                <a:lnTo>
                  <a:pt x="2956432" y="51435"/>
                </a:lnTo>
                <a:lnTo>
                  <a:pt x="2955671" y="40500"/>
                </a:lnTo>
                <a:close/>
              </a:path>
              <a:path w="2971800" h="318135">
                <a:moveTo>
                  <a:pt x="2958924" y="40500"/>
                </a:moveTo>
                <a:lnTo>
                  <a:pt x="2955671" y="40500"/>
                </a:lnTo>
                <a:lnTo>
                  <a:pt x="2956432" y="51435"/>
                </a:lnTo>
                <a:lnTo>
                  <a:pt x="2959692" y="51435"/>
                </a:lnTo>
                <a:lnTo>
                  <a:pt x="2958924" y="40500"/>
                </a:lnTo>
                <a:close/>
              </a:path>
              <a:path w="2971800" h="318135">
                <a:moveTo>
                  <a:pt x="2958846" y="39382"/>
                </a:moveTo>
                <a:lnTo>
                  <a:pt x="2935307" y="41193"/>
                </a:lnTo>
                <a:lnTo>
                  <a:pt x="2946680" y="46707"/>
                </a:lnTo>
                <a:lnTo>
                  <a:pt x="2955671" y="40500"/>
                </a:lnTo>
                <a:lnTo>
                  <a:pt x="2958924" y="40500"/>
                </a:lnTo>
                <a:lnTo>
                  <a:pt x="2958846" y="39382"/>
                </a:lnTo>
                <a:close/>
              </a:path>
              <a:path w="2971800" h="318135">
                <a:moveTo>
                  <a:pt x="2879471" y="0"/>
                </a:moveTo>
                <a:lnTo>
                  <a:pt x="2875660" y="1320"/>
                </a:lnTo>
                <a:lnTo>
                  <a:pt x="2872613" y="7632"/>
                </a:lnTo>
                <a:lnTo>
                  <a:pt x="2874009" y="11430"/>
                </a:lnTo>
                <a:lnTo>
                  <a:pt x="2877057" y="12954"/>
                </a:lnTo>
                <a:lnTo>
                  <a:pt x="2935307" y="41193"/>
                </a:lnTo>
                <a:lnTo>
                  <a:pt x="2958846" y="39382"/>
                </a:lnTo>
                <a:lnTo>
                  <a:pt x="2960721" y="39382"/>
                </a:lnTo>
                <a:lnTo>
                  <a:pt x="28794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05400" y="4814315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204342" y="204215"/>
                </a:moveTo>
                <a:lnTo>
                  <a:pt x="201167" y="206628"/>
                </a:lnTo>
                <a:lnTo>
                  <a:pt x="200405" y="213613"/>
                </a:lnTo>
                <a:lnTo>
                  <a:pt x="202946" y="216788"/>
                </a:lnTo>
                <a:lnTo>
                  <a:pt x="304800" y="228599"/>
                </a:lnTo>
                <a:lnTo>
                  <a:pt x="303783" y="226186"/>
                </a:lnTo>
                <a:lnTo>
                  <a:pt x="290957" y="226186"/>
                </a:lnTo>
                <a:lnTo>
                  <a:pt x="272100" y="212040"/>
                </a:lnTo>
                <a:lnTo>
                  <a:pt x="204342" y="204215"/>
                </a:lnTo>
                <a:close/>
              </a:path>
              <a:path w="304800" h="228600">
                <a:moveTo>
                  <a:pt x="272100" y="212040"/>
                </a:moveTo>
                <a:lnTo>
                  <a:pt x="290957" y="226186"/>
                </a:lnTo>
                <a:lnTo>
                  <a:pt x="292957" y="223519"/>
                </a:lnTo>
                <a:lnTo>
                  <a:pt x="288925" y="223519"/>
                </a:lnTo>
                <a:lnTo>
                  <a:pt x="284698" y="213501"/>
                </a:lnTo>
                <a:lnTo>
                  <a:pt x="272100" y="212040"/>
                </a:lnTo>
                <a:close/>
              </a:path>
              <a:path w="304800" h="228600">
                <a:moveTo>
                  <a:pt x="261238" y="132587"/>
                </a:moveTo>
                <a:lnTo>
                  <a:pt x="257937" y="133984"/>
                </a:lnTo>
                <a:lnTo>
                  <a:pt x="254762" y="135254"/>
                </a:lnTo>
                <a:lnTo>
                  <a:pt x="253237" y="139064"/>
                </a:lnTo>
                <a:lnTo>
                  <a:pt x="254635" y="142239"/>
                </a:lnTo>
                <a:lnTo>
                  <a:pt x="279830" y="201963"/>
                </a:lnTo>
                <a:lnTo>
                  <a:pt x="298576" y="216026"/>
                </a:lnTo>
                <a:lnTo>
                  <a:pt x="290957" y="226186"/>
                </a:lnTo>
                <a:lnTo>
                  <a:pt x="303783" y="226186"/>
                </a:lnTo>
                <a:lnTo>
                  <a:pt x="266319" y="137286"/>
                </a:lnTo>
                <a:lnTo>
                  <a:pt x="264922" y="134111"/>
                </a:lnTo>
                <a:lnTo>
                  <a:pt x="261238" y="132587"/>
                </a:lnTo>
                <a:close/>
              </a:path>
              <a:path w="304800" h="228600">
                <a:moveTo>
                  <a:pt x="284698" y="213501"/>
                </a:moveTo>
                <a:lnTo>
                  <a:pt x="288925" y="223519"/>
                </a:lnTo>
                <a:lnTo>
                  <a:pt x="295528" y="214756"/>
                </a:lnTo>
                <a:lnTo>
                  <a:pt x="284698" y="213501"/>
                </a:lnTo>
                <a:close/>
              </a:path>
              <a:path w="304800" h="228600">
                <a:moveTo>
                  <a:pt x="279830" y="201963"/>
                </a:moveTo>
                <a:lnTo>
                  <a:pt x="284698" y="213501"/>
                </a:lnTo>
                <a:lnTo>
                  <a:pt x="295528" y="214756"/>
                </a:lnTo>
                <a:lnTo>
                  <a:pt x="288925" y="223519"/>
                </a:lnTo>
                <a:lnTo>
                  <a:pt x="292957" y="223519"/>
                </a:lnTo>
                <a:lnTo>
                  <a:pt x="298576" y="216026"/>
                </a:lnTo>
                <a:lnTo>
                  <a:pt x="279830" y="201963"/>
                </a:lnTo>
                <a:close/>
              </a:path>
              <a:path w="304800" h="228600">
                <a:moveTo>
                  <a:pt x="20101" y="15098"/>
                </a:moveTo>
                <a:lnTo>
                  <a:pt x="24969" y="26636"/>
                </a:lnTo>
                <a:lnTo>
                  <a:pt x="272100" y="212040"/>
                </a:lnTo>
                <a:lnTo>
                  <a:pt x="284698" y="213501"/>
                </a:lnTo>
                <a:lnTo>
                  <a:pt x="279830" y="201963"/>
                </a:lnTo>
                <a:lnTo>
                  <a:pt x="32699" y="16559"/>
                </a:lnTo>
                <a:lnTo>
                  <a:pt x="20101" y="15098"/>
                </a:lnTo>
                <a:close/>
              </a:path>
              <a:path w="304800" h="228600">
                <a:moveTo>
                  <a:pt x="0" y="0"/>
                </a:moveTo>
                <a:lnTo>
                  <a:pt x="38480" y="91312"/>
                </a:lnTo>
                <a:lnTo>
                  <a:pt x="39877" y="94487"/>
                </a:lnTo>
                <a:lnTo>
                  <a:pt x="43561" y="96011"/>
                </a:lnTo>
                <a:lnTo>
                  <a:pt x="46862" y="94614"/>
                </a:lnTo>
                <a:lnTo>
                  <a:pt x="50037" y="93344"/>
                </a:lnTo>
                <a:lnTo>
                  <a:pt x="51562" y="89534"/>
                </a:lnTo>
                <a:lnTo>
                  <a:pt x="50164" y="86359"/>
                </a:lnTo>
                <a:lnTo>
                  <a:pt x="24969" y="26636"/>
                </a:lnTo>
                <a:lnTo>
                  <a:pt x="6223" y="12572"/>
                </a:lnTo>
                <a:lnTo>
                  <a:pt x="13842" y="2412"/>
                </a:lnTo>
                <a:lnTo>
                  <a:pt x="20778" y="2412"/>
                </a:lnTo>
                <a:lnTo>
                  <a:pt x="0" y="0"/>
                </a:lnTo>
                <a:close/>
              </a:path>
              <a:path w="304800" h="228600">
                <a:moveTo>
                  <a:pt x="13842" y="2412"/>
                </a:moveTo>
                <a:lnTo>
                  <a:pt x="6223" y="12572"/>
                </a:lnTo>
                <a:lnTo>
                  <a:pt x="24969" y="26636"/>
                </a:lnTo>
                <a:lnTo>
                  <a:pt x="20101" y="15098"/>
                </a:lnTo>
                <a:lnTo>
                  <a:pt x="9271" y="13842"/>
                </a:lnTo>
                <a:lnTo>
                  <a:pt x="15875" y="5079"/>
                </a:lnTo>
                <a:lnTo>
                  <a:pt x="17397" y="5079"/>
                </a:lnTo>
                <a:lnTo>
                  <a:pt x="13842" y="2412"/>
                </a:lnTo>
                <a:close/>
              </a:path>
              <a:path w="304800" h="228600">
                <a:moveTo>
                  <a:pt x="20778" y="2412"/>
                </a:moveTo>
                <a:lnTo>
                  <a:pt x="13842" y="2412"/>
                </a:lnTo>
                <a:lnTo>
                  <a:pt x="32699" y="16559"/>
                </a:lnTo>
                <a:lnTo>
                  <a:pt x="100457" y="24383"/>
                </a:lnTo>
                <a:lnTo>
                  <a:pt x="103632" y="21970"/>
                </a:lnTo>
                <a:lnTo>
                  <a:pt x="104394" y="14985"/>
                </a:lnTo>
                <a:lnTo>
                  <a:pt x="101853" y="11810"/>
                </a:lnTo>
                <a:lnTo>
                  <a:pt x="20778" y="2412"/>
                </a:lnTo>
                <a:close/>
              </a:path>
              <a:path w="304800" h="228600">
                <a:moveTo>
                  <a:pt x="17397" y="5079"/>
                </a:moveTo>
                <a:lnTo>
                  <a:pt x="15875" y="5079"/>
                </a:lnTo>
                <a:lnTo>
                  <a:pt x="20101" y="15098"/>
                </a:lnTo>
                <a:lnTo>
                  <a:pt x="32699" y="16559"/>
                </a:lnTo>
                <a:lnTo>
                  <a:pt x="17397" y="5079"/>
                </a:lnTo>
                <a:close/>
              </a:path>
              <a:path w="304800" h="228600">
                <a:moveTo>
                  <a:pt x="15875" y="5079"/>
                </a:moveTo>
                <a:lnTo>
                  <a:pt x="9271" y="13842"/>
                </a:lnTo>
                <a:lnTo>
                  <a:pt x="20101" y="15098"/>
                </a:lnTo>
                <a:lnTo>
                  <a:pt x="15875" y="5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67400" y="4280915"/>
            <a:ext cx="914400" cy="685800"/>
          </a:xfrm>
          <a:custGeom>
            <a:avLst/>
            <a:gdLst/>
            <a:ahLst/>
            <a:cxnLst/>
            <a:rect l="l" t="t" r="r" b="b"/>
            <a:pathLst>
              <a:path w="914400" h="685800">
                <a:moveTo>
                  <a:pt x="43561" y="589787"/>
                </a:moveTo>
                <a:lnTo>
                  <a:pt x="39877" y="591311"/>
                </a:lnTo>
                <a:lnTo>
                  <a:pt x="38480" y="594486"/>
                </a:lnTo>
                <a:lnTo>
                  <a:pt x="0" y="685799"/>
                </a:lnTo>
                <a:lnTo>
                  <a:pt x="20778" y="683386"/>
                </a:lnTo>
                <a:lnTo>
                  <a:pt x="13842" y="683386"/>
                </a:lnTo>
                <a:lnTo>
                  <a:pt x="6223" y="673226"/>
                </a:lnTo>
                <a:lnTo>
                  <a:pt x="24967" y="659167"/>
                </a:lnTo>
                <a:lnTo>
                  <a:pt x="50164" y="599439"/>
                </a:lnTo>
                <a:lnTo>
                  <a:pt x="51562" y="596264"/>
                </a:lnTo>
                <a:lnTo>
                  <a:pt x="50037" y="592454"/>
                </a:lnTo>
                <a:lnTo>
                  <a:pt x="46862" y="591184"/>
                </a:lnTo>
                <a:lnTo>
                  <a:pt x="43561" y="589787"/>
                </a:lnTo>
                <a:close/>
              </a:path>
              <a:path w="914400" h="685800">
                <a:moveTo>
                  <a:pt x="24967" y="659167"/>
                </a:moveTo>
                <a:lnTo>
                  <a:pt x="6223" y="673226"/>
                </a:lnTo>
                <a:lnTo>
                  <a:pt x="13842" y="683386"/>
                </a:lnTo>
                <a:lnTo>
                  <a:pt x="17398" y="680719"/>
                </a:lnTo>
                <a:lnTo>
                  <a:pt x="15875" y="680719"/>
                </a:lnTo>
                <a:lnTo>
                  <a:pt x="9271" y="671956"/>
                </a:lnTo>
                <a:lnTo>
                  <a:pt x="20101" y="670701"/>
                </a:lnTo>
                <a:lnTo>
                  <a:pt x="24967" y="659167"/>
                </a:lnTo>
                <a:close/>
              </a:path>
              <a:path w="914400" h="685800">
                <a:moveTo>
                  <a:pt x="100457" y="661415"/>
                </a:moveTo>
                <a:lnTo>
                  <a:pt x="32703" y="669240"/>
                </a:lnTo>
                <a:lnTo>
                  <a:pt x="13842" y="683386"/>
                </a:lnTo>
                <a:lnTo>
                  <a:pt x="20778" y="683386"/>
                </a:lnTo>
                <a:lnTo>
                  <a:pt x="101853" y="673988"/>
                </a:lnTo>
                <a:lnTo>
                  <a:pt x="104394" y="670813"/>
                </a:lnTo>
                <a:lnTo>
                  <a:pt x="103632" y="663828"/>
                </a:lnTo>
                <a:lnTo>
                  <a:pt x="100457" y="661415"/>
                </a:lnTo>
                <a:close/>
              </a:path>
              <a:path w="914400" h="685800">
                <a:moveTo>
                  <a:pt x="20101" y="670701"/>
                </a:moveTo>
                <a:lnTo>
                  <a:pt x="9271" y="671956"/>
                </a:lnTo>
                <a:lnTo>
                  <a:pt x="15875" y="680719"/>
                </a:lnTo>
                <a:lnTo>
                  <a:pt x="20101" y="670701"/>
                </a:lnTo>
                <a:close/>
              </a:path>
              <a:path w="914400" h="685800">
                <a:moveTo>
                  <a:pt x="32703" y="669240"/>
                </a:moveTo>
                <a:lnTo>
                  <a:pt x="20101" y="670701"/>
                </a:lnTo>
                <a:lnTo>
                  <a:pt x="15875" y="680719"/>
                </a:lnTo>
                <a:lnTo>
                  <a:pt x="17398" y="680719"/>
                </a:lnTo>
                <a:lnTo>
                  <a:pt x="32703" y="669240"/>
                </a:lnTo>
                <a:close/>
              </a:path>
              <a:path w="914400" h="685800">
                <a:moveTo>
                  <a:pt x="894298" y="15098"/>
                </a:moveTo>
                <a:lnTo>
                  <a:pt x="881696" y="16559"/>
                </a:lnTo>
                <a:lnTo>
                  <a:pt x="24967" y="659167"/>
                </a:lnTo>
                <a:lnTo>
                  <a:pt x="20101" y="670701"/>
                </a:lnTo>
                <a:lnTo>
                  <a:pt x="32703" y="669240"/>
                </a:lnTo>
                <a:lnTo>
                  <a:pt x="889432" y="26632"/>
                </a:lnTo>
                <a:lnTo>
                  <a:pt x="894298" y="15098"/>
                </a:lnTo>
                <a:close/>
              </a:path>
              <a:path w="914400" h="685800">
                <a:moveTo>
                  <a:pt x="913383" y="2412"/>
                </a:moveTo>
                <a:lnTo>
                  <a:pt x="900556" y="2412"/>
                </a:lnTo>
                <a:lnTo>
                  <a:pt x="908176" y="12572"/>
                </a:lnTo>
                <a:lnTo>
                  <a:pt x="889432" y="26632"/>
                </a:lnTo>
                <a:lnTo>
                  <a:pt x="864234" y="86359"/>
                </a:lnTo>
                <a:lnTo>
                  <a:pt x="862838" y="89534"/>
                </a:lnTo>
                <a:lnTo>
                  <a:pt x="864361" y="93344"/>
                </a:lnTo>
                <a:lnTo>
                  <a:pt x="867536" y="94614"/>
                </a:lnTo>
                <a:lnTo>
                  <a:pt x="870839" y="96011"/>
                </a:lnTo>
                <a:lnTo>
                  <a:pt x="874522" y="94487"/>
                </a:lnTo>
                <a:lnTo>
                  <a:pt x="875919" y="91312"/>
                </a:lnTo>
                <a:lnTo>
                  <a:pt x="913383" y="2412"/>
                </a:lnTo>
                <a:close/>
              </a:path>
              <a:path w="914400" h="685800">
                <a:moveTo>
                  <a:pt x="902557" y="5079"/>
                </a:moveTo>
                <a:lnTo>
                  <a:pt x="898525" y="5079"/>
                </a:lnTo>
                <a:lnTo>
                  <a:pt x="905128" y="13842"/>
                </a:lnTo>
                <a:lnTo>
                  <a:pt x="894298" y="15098"/>
                </a:lnTo>
                <a:lnTo>
                  <a:pt x="889432" y="26632"/>
                </a:lnTo>
                <a:lnTo>
                  <a:pt x="908176" y="12572"/>
                </a:lnTo>
                <a:lnTo>
                  <a:pt x="902557" y="5079"/>
                </a:lnTo>
                <a:close/>
              </a:path>
              <a:path w="914400" h="685800">
                <a:moveTo>
                  <a:pt x="914400" y="0"/>
                </a:moveTo>
                <a:lnTo>
                  <a:pt x="812546" y="11810"/>
                </a:lnTo>
                <a:lnTo>
                  <a:pt x="810005" y="14985"/>
                </a:lnTo>
                <a:lnTo>
                  <a:pt x="810768" y="21970"/>
                </a:lnTo>
                <a:lnTo>
                  <a:pt x="813943" y="24383"/>
                </a:lnTo>
                <a:lnTo>
                  <a:pt x="881696" y="16559"/>
                </a:lnTo>
                <a:lnTo>
                  <a:pt x="900556" y="2412"/>
                </a:lnTo>
                <a:lnTo>
                  <a:pt x="913383" y="2412"/>
                </a:lnTo>
                <a:lnTo>
                  <a:pt x="914400" y="0"/>
                </a:lnTo>
                <a:close/>
              </a:path>
              <a:path w="914400" h="685800">
                <a:moveTo>
                  <a:pt x="900556" y="2412"/>
                </a:moveTo>
                <a:lnTo>
                  <a:pt x="881696" y="16559"/>
                </a:lnTo>
                <a:lnTo>
                  <a:pt x="894298" y="15098"/>
                </a:lnTo>
                <a:lnTo>
                  <a:pt x="898525" y="5079"/>
                </a:lnTo>
                <a:lnTo>
                  <a:pt x="902557" y="5079"/>
                </a:lnTo>
                <a:lnTo>
                  <a:pt x="900556" y="2412"/>
                </a:lnTo>
                <a:close/>
              </a:path>
              <a:path w="914400" h="685800">
                <a:moveTo>
                  <a:pt x="898525" y="5079"/>
                </a:moveTo>
                <a:lnTo>
                  <a:pt x="894298" y="15098"/>
                </a:lnTo>
                <a:lnTo>
                  <a:pt x="905128" y="13842"/>
                </a:lnTo>
                <a:lnTo>
                  <a:pt x="898525" y="5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09640" y="2529839"/>
            <a:ext cx="104775" cy="533400"/>
          </a:xfrm>
          <a:custGeom>
            <a:avLst/>
            <a:gdLst/>
            <a:ahLst/>
            <a:cxnLst/>
            <a:rect l="l" t="t" r="r" b="b"/>
            <a:pathLst>
              <a:path w="104775" h="533400">
                <a:moveTo>
                  <a:pt x="7112" y="437261"/>
                </a:moveTo>
                <a:lnTo>
                  <a:pt x="1016" y="440817"/>
                </a:lnTo>
                <a:lnTo>
                  <a:pt x="0" y="444626"/>
                </a:lnTo>
                <a:lnTo>
                  <a:pt x="51435" y="533400"/>
                </a:lnTo>
                <a:lnTo>
                  <a:pt x="58814" y="520826"/>
                </a:lnTo>
                <a:lnTo>
                  <a:pt x="45085" y="520826"/>
                </a:lnTo>
                <a:lnTo>
                  <a:pt x="45155" y="497215"/>
                </a:lnTo>
                <a:lnTo>
                  <a:pt x="12700" y="441325"/>
                </a:lnTo>
                <a:lnTo>
                  <a:pt x="11049" y="438276"/>
                </a:lnTo>
                <a:lnTo>
                  <a:pt x="7112" y="437261"/>
                </a:lnTo>
                <a:close/>
              </a:path>
              <a:path w="104775" h="533400">
                <a:moveTo>
                  <a:pt x="45155" y="497215"/>
                </a:moveTo>
                <a:lnTo>
                  <a:pt x="45085" y="520826"/>
                </a:lnTo>
                <a:lnTo>
                  <a:pt x="57785" y="520826"/>
                </a:lnTo>
                <a:lnTo>
                  <a:pt x="57794" y="517651"/>
                </a:lnTo>
                <a:lnTo>
                  <a:pt x="45974" y="517651"/>
                </a:lnTo>
                <a:lnTo>
                  <a:pt x="51530" y="508193"/>
                </a:lnTo>
                <a:lnTo>
                  <a:pt x="45155" y="497215"/>
                </a:lnTo>
                <a:close/>
              </a:path>
              <a:path w="104775" h="533400">
                <a:moveTo>
                  <a:pt x="96393" y="437514"/>
                </a:moveTo>
                <a:lnTo>
                  <a:pt x="92456" y="438531"/>
                </a:lnTo>
                <a:lnTo>
                  <a:pt x="57855" y="497428"/>
                </a:lnTo>
                <a:lnTo>
                  <a:pt x="57785" y="520826"/>
                </a:lnTo>
                <a:lnTo>
                  <a:pt x="58814" y="520826"/>
                </a:lnTo>
                <a:lnTo>
                  <a:pt x="101600" y="447929"/>
                </a:lnTo>
                <a:lnTo>
                  <a:pt x="103378" y="445008"/>
                </a:lnTo>
                <a:lnTo>
                  <a:pt x="102362" y="441071"/>
                </a:lnTo>
                <a:lnTo>
                  <a:pt x="99313" y="439293"/>
                </a:lnTo>
                <a:lnTo>
                  <a:pt x="96393" y="437514"/>
                </a:lnTo>
                <a:close/>
              </a:path>
              <a:path w="104775" h="533400">
                <a:moveTo>
                  <a:pt x="51530" y="508193"/>
                </a:moveTo>
                <a:lnTo>
                  <a:pt x="45974" y="517651"/>
                </a:lnTo>
                <a:lnTo>
                  <a:pt x="57023" y="517651"/>
                </a:lnTo>
                <a:lnTo>
                  <a:pt x="51530" y="508193"/>
                </a:lnTo>
                <a:close/>
              </a:path>
              <a:path w="104775" h="533400">
                <a:moveTo>
                  <a:pt x="57855" y="497428"/>
                </a:moveTo>
                <a:lnTo>
                  <a:pt x="51530" y="508193"/>
                </a:lnTo>
                <a:lnTo>
                  <a:pt x="57023" y="517651"/>
                </a:lnTo>
                <a:lnTo>
                  <a:pt x="57794" y="517651"/>
                </a:lnTo>
                <a:lnTo>
                  <a:pt x="57855" y="497428"/>
                </a:lnTo>
                <a:close/>
              </a:path>
              <a:path w="104775" h="533400">
                <a:moveTo>
                  <a:pt x="52927" y="25122"/>
                </a:moveTo>
                <a:lnTo>
                  <a:pt x="46538" y="36027"/>
                </a:lnTo>
                <a:lnTo>
                  <a:pt x="45335" y="437261"/>
                </a:lnTo>
                <a:lnTo>
                  <a:pt x="45278" y="497428"/>
                </a:lnTo>
                <a:lnTo>
                  <a:pt x="51530" y="508193"/>
                </a:lnTo>
                <a:lnTo>
                  <a:pt x="57855" y="497428"/>
                </a:lnTo>
                <a:lnTo>
                  <a:pt x="59238" y="36018"/>
                </a:lnTo>
                <a:lnTo>
                  <a:pt x="52927" y="25122"/>
                </a:lnTo>
                <a:close/>
              </a:path>
              <a:path w="104775" h="533400">
                <a:moveTo>
                  <a:pt x="60370" y="12573"/>
                </a:moveTo>
                <a:lnTo>
                  <a:pt x="59309" y="12573"/>
                </a:lnTo>
                <a:lnTo>
                  <a:pt x="59243" y="36027"/>
                </a:lnTo>
                <a:lnTo>
                  <a:pt x="93472" y="95123"/>
                </a:lnTo>
                <a:lnTo>
                  <a:pt x="97409" y="96138"/>
                </a:lnTo>
                <a:lnTo>
                  <a:pt x="100330" y="94361"/>
                </a:lnTo>
                <a:lnTo>
                  <a:pt x="103378" y="92583"/>
                </a:lnTo>
                <a:lnTo>
                  <a:pt x="104521" y="88773"/>
                </a:lnTo>
                <a:lnTo>
                  <a:pt x="60370" y="12573"/>
                </a:lnTo>
                <a:close/>
              </a:path>
              <a:path w="104775" h="533400">
                <a:moveTo>
                  <a:pt x="53086" y="0"/>
                </a:moveTo>
                <a:lnTo>
                  <a:pt x="2794" y="85471"/>
                </a:lnTo>
                <a:lnTo>
                  <a:pt x="1016" y="88392"/>
                </a:lnTo>
                <a:lnTo>
                  <a:pt x="2032" y="92329"/>
                </a:lnTo>
                <a:lnTo>
                  <a:pt x="8128" y="95885"/>
                </a:lnTo>
                <a:lnTo>
                  <a:pt x="12064" y="94869"/>
                </a:lnTo>
                <a:lnTo>
                  <a:pt x="46538" y="36027"/>
                </a:lnTo>
                <a:lnTo>
                  <a:pt x="46609" y="12573"/>
                </a:lnTo>
                <a:lnTo>
                  <a:pt x="60370" y="12573"/>
                </a:lnTo>
                <a:lnTo>
                  <a:pt x="53086" y="0"/>
                </a:lnTo>
                <a:close/>
              </a:path>
              <a:path w="104775" h="533400">
                <a:moveTo>
                  <a:pt x="59309" y="12573"/>
                </a:moveTo>
                <a:lnTo>
                  <a:pt x="46609" y="12573"/>
                </a:lnTo>
                <a:lnTo>
                  <a:pt x="46538" y="36027"/>
                </a:lnTo>
                <a:lnTo>
                  <a:pt x="52927" y="25122"/>
                </a:lnTo>
                <a:lnTo>
                  <a:pt x="47498" y="15748"/>
                </a:lnTo>
                <a:lnTo>
                  <a:pt x="59299" y="15748"/>
                </a:lnTo>
                <a:lnTo>
                  <a:pt x="59309" y="12573"/>
                </a:lnTo>
                <a:close/>
              </a:path>
              <a:path w="104775" h="533400">
                <a:moveTo>
                  <a:pt x="59299" y="15748"/>
                </a:moveTo>
                <a:lnTo>
                  <a:pt x="58420" y="15748"/>
                </a:lnTo>
                <a:lnTo>
                  <a:pt x="52927" y="25122"/>
                </a:lnTo>
                <a:lnTo>
                  <a:pt x="59238" y="36018"/>
                </a:lnTo>
                <a:lnTo>
                  <a:pt x="59299" y="15748"/>
                </a:lnTo>
                <a:close/>
              </a:path>
              <a:path w="104775" h="533400">
                <a:moveTo>
                  <a:pt x="58420" y="15748"/>
                </a:moveTo>
                <a:lnTo>
                  <a:pt x="47498" y="15748"/>
                </a:lnTo>
                <a:lnTo>
                  <a:pt x="52927" y="25122"/>
                </a:lnTo>
                <a:lnTo>
                  <a:pt x="58420" y="1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64145" y="5022341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24" y="1523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87361" y="5118353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24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35773" y="4924805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24"/>
                </a:moveTo>
                <a:lnTo>
                  <a:pt x="495300" y="0"/>
                </a:lnTo>
              </a:path>
            </a:pathLst>
          </a:custGeom>
          <a:ln w="38099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94042" y="4830317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23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84795" y="4280915"/>
            <a:ext cx="241935" cy="457200"/>
          </a:xfrm>
          <a:custGeom>
            <a:avLst/>
            <a:gdLst/>
            <a:ahLst/>
            <a:cxnLst/>
            <a:rect l="l" t="t" r="r" b="b"/>
            <a:pathLst>
              <a:path w="241934" h="457200">
                <a:moveTo>
                  <a:pt x="156336" y="390397"/>
                </a:moveTo>
                <a:lnTo>
                  <a:pt x="152400" y="391286"/>
                </a:lnTo>
                <a:lnTo>
                  <a:pt x="150368" y="394207"/>
                </a:lnTo>
                <a:lnTo>
                  <a:pt x="148462" y="397128"/>
                </a:lnTo>
                <a:lnTo>
                  <a:pt x="149351" y="401065"/>
                </a:lnTo>
                <a:lnTo>
                  <a:pt x="235203" y="457199"/>
                </a:lnTo>
                <a:lnTo>
                  <a:pt x="235741" y="448817"/>
                </a:lnTo>
                <a:lnTo>
                  <a:pt x="223900" y="448817"/>
                </a:lnTo>
                <a:lnTo>
                  <a:pt x="213400" y="427810"/>
                </a:lnTo>
                <a:lnTo>
                  <a:pt x="156336" y="390397"/>
                </a:lnTo>
                <a:close/>
              </a:path>
              <a:path w="241934" h="457200">
                <a:moveTo>
                  <a:pt x="213400" y="427810"/>
                </a:moveTo>
                <a:lnTo>
                  <a:pt x="223900" y="448817"/>
                </a:lnTo>
                <a:lnTo>
                  <a:pt x="230431" y="445515"/>
                </a:lnTo>
                <a:lnTo>
                  <a:pt x="223265" y="445515"/>
                </a:lnTo>
                <a:lnTo>
                  <a:pt x="223965" y="434737"/>
                </a:lnTo>
                <a:lnTo>
                  <a:pt x="213400" y="427810"/>
                </a:lnTo>
                <a:close/>
              </a:path>
              <a:path w="241934" h="457200">
                <a:moveTo>
                  <a:pt x="232155" y="351408"/>
                </a:moveTo>
                <a:lnTo>
                  <a:pt x="229107" y="353948"/>
                </a:lnTo>
                <a:lnTo>
                  <a:pt x="228980" y="357504"/>
                </a:lnTo>
                <a:lnTo>
                  <a:pt x="224777" y="422243"/>
                </a:lnTo>
                <a:lnTo>
                  <a:pt x="235203" y="443102"/>
                </a:lnTo>
                <a:lnTo>
                  <a:pt x="223900" y="448817"/>
                </a:lnTo>
                <a:lnTo>
                  <a:pt x="235741" y="448817"/>
                </a:lnTo>
                <a:lnTo>
                  <a:pt x="241610" y="357504"/>
                </a:lnTo>
                <a:lnTo>
                  <a:pt x="241807" y="354837"/>
                </a:lnTo>
                <a:lnTo>
                  <a:pt x="239140" y="351789"/>
                </a:lnTo>
                <a:lnTo>
                  <a:pt x="235711" y="351535"/>
                </a:lnTo>
                <a:lnTo>
                  <a:pt x="232155" y="351408"/>
                </a:lnTo>
                <a:close/>
              </a:path>
              <a:path w="241934" h="457200">
                <a:moveTo>
                  <a:pt x="223965" y="434737"/>
                </a:moveTo>
                <a:lnTo>
                  <a:pt x="223265" y="445515"/>
                </a:lnTo>
                <a:lnTo>
                  <a:pt x="233045" y="440689"/>
                </a:lnTo>
                <a:lnTo>
                  <a:pt x="223965" y="434737"/>
                </a:lnTo>
                <a:close/>
              </a:path>
              <a:path w="241934" h="457200">
                <a:moveTo>
                  <a:pt x="224777" y="422243"/>
                </a:moveTo>
                <a:lnTo>
                  <a:pt x="223965" y="434737"/>
                </a:lnTo>
                <a:lnTo>
                  <a:pt x="233045" y="440689"/>
                </a:lnTo>
                <a:lnTo>
                  <a:pt x="223265" y="445515"/>
                </a:lnTo>
                <a:lnTo>
                  <a:pt x="230431" y="445515"/>
                </a:lnTo>
                <a:lnTo>
                  <a:pt x="235203" y="443102"/>
                </a:lnTo>
                <a:lnTo>
                  <a:pt x="224777" y="422243"/>
                </a:lnTo>
                <a:close/>
              </a:path>
              <a:path w="241934" h="457200">
                <a:moveTo>
                  <a:pt x="17842" y="22462"/>
                </a:moveTo>
                <a:lnTo>
                  <a:pt x="17030" y="34956"/>
                </a:lnTo>
                <a:lnTo>
                  <a:pt x="213400" y="427810"/>
                </a:lnTo>
                <a:lnTo>
                  <a:pt x="223965" y="434737"/>
                </a:lnTo>
                <a:lnTo>
                  <a:pt x="224777" y="422243"/>
                </a:lnTo>
                <a:lnTo>
                  <a:pt x="28407" y="29389"/>
                </a:lnTo>
                <a:lnTo>
                  <a:pt x="17842" y="22462"/>
                </a:lnTo>
                <a:close/>
              </a:path>
              <a:path w="241934" h="457200">
                <a:moveTo>
                  <a:pt x="6603" y="0"/>
                </a:moveTo>
                <a:lnTo>
                  <a:pt x="197" y="99694"/>
                </a:lnTo>
                <a:lnTo>
                  <a:pt x="0" y="102361"/>
                </a:lnTo>
                <a:lnTo>
                  <a:pt x="2667" y="105409"/>
                </a:lnTo>
                <a:lnTo>
                  <a:pt x="6096" y="105663"/>
                </a:lnTo>
                <a:lnTo>
                  <a:pt x="9651" y="105790"/>
                </a:lnTo>
                <a:lnTo>
                  <a:pt x="12700" y="103250"/>
                </a:lnTo>
                <a:lnTo>
                  <a:pt x="12826" y="99694"/>
                </a:lnTo>
                <a:lnTo>
                  <a:pt x="17030" y="34956"/>
                </a:lnTo>
                <a:lnTo>
                  <a:pt x="6603" y="14096"/>
                </a:lnTo>
                <a:lnTo>
                  <a:pt x="17906" y="8381"/>
                </a:lnTo>
                <a:lnTo>
                  <a:pt x="19422" y="8381"/>
                </a:lnTo>
                <a:lnTo>
                  <a:pt x="6603" y="0"/>
                </a:lnTo>
                <a:close/>
              </a:path>
              <a:path w="241934" h="457200">
                <a:moveTo>
                  <a:pt x="19422" y="8381"/>
                </a:moveTo>
                <a:lnTo>
                  <a:pt x="17906" y="8381"/>
                </a:lnTo>
                <a:lnTo>
                  <a:pt x="28407" y="29389"/>
                </a:lnTo>
                <a:lnTo>
                  <a:pt x="85471" y="66801"/>
                </a:lnTo>
                <a:lnTo>
                  <a:pt x="89407" y="65912"/>
                </a:lnTo>
                <a:lnTo>
                  <a:pt x="91312" y="62991"/>
                </a:lnTo>
                <a:lnTo>
                  <a:pt x="93345" y="60070"/>
                </a:lnTo>
                <a:lnTo>
                  <a:pt x="92455" y="56133"/>
                </a:lnTo>
                <a:lnTo>
                  <a:pt x="19422" y="8381"/>
                </a:lnTo>
                <a:close/>
              </a:path>
              <a:path w="241934" h="457200">
                <a:moveTo>
                  <a:pt x="17906" y="8381"/>
                </a:moveTo>
                <a:lnTo>
                  <a:pt x="6603" y="14096"/>
                </a:lnTo>
                <a:lnTo>
                  <a:pt x="17030" y="34956"/>
                </a:lnTo>
                <a:lnTo>
                  <a:pt x="17842" y="22462"/>
                </a:lnTo>
                <a:lnTo>
                  <a:pt x="8762" y="16509"/>
                </a:lnTo>
                <a:lnTo>
                  <a:pt x="18542" y="11683"/>
                </a:lnTo>
                <a:lnTo>
                  <a:pt x="19557" y="11683"/>
                </a:lnTo>
                <a:lnTo>
                  <a:pt x="17906" y="8381"/>
                </a:lnTo>
                <a:close/>
              </a:path>
              <a:path w="241934" h="457200">
                <a:moveTo>
                  <a:pt x="19557" y="11683"/>
                </a:moveTo>
                <a:lnTo>
                  <a:pt x="18542" y="11683"/>
                </a:lnTo>
                <a:lnTo>
                  <a:pt x="17842" y="22462"/>
                </a:lnTo>
                <a:lnTo>
                  <a:pt x="28407" y="29389"/>
                </a:lnTo>
                <a:lnTo>
                  <a:pt x="19557" y="11683"/>
                </a:lnTo>
                <a:close/>
              </a:path>
              <a:path w="241934" h="457200">
                <a:moveTo>
                  <a:pt x="18542" y="11683"/>
                </a:moveTo>
                <a:lnTo>
                  <a:pt x="8762" y="16509"/>
                </a:lnTo>
                <a:lnTo>
                  <a:pt x="17842" y="22462"/>
                </a:lnTo>
                <a:lnTo>
                  <a:pt x="18542" y="1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5254244"/>
            <a:ext cx="609600" cy="263525"/>
          </a:xfrm>
          <a:custGeom>
            <a:avLst/>
            <a:gdLst/>
            <a:ahLst/>
            <a:cxnLst/>
            <a:rect l="l" t="t" r="r" b="b"/>
            <a:pathLst>
              <a:path w="609600" h="263525">
                <a:moveTo>
                  <a:pt x="573644" y="239154"/>
                </a:moveTo>
                <a:lnTo>
                  <a:pt x="509777" y="250062"/>
                </a:lnTo>
                <a:lnTo>
                  <a:pt x="506349" y="250697"/>
                </a:lnTo>
                <a:lnTo>
                  <a:pt x="504063" y="253872"/>
                </a:lnTo>
                <a:lnTo>
                  <a:pt x="504571" y="257428"/>
                </a:lnTo>
                <a:lnTo>
                  <a:pt x="505205" y="260857"/>
                </a:lnTo>
                <a:lnTo>
                  <a:pt x="508507" y="263143"/>
                </a:lnTo>
                <a:lnTo>
                  <a:pt x="511936" y="262635"/>
                </a:lnTo>
                <a:lnTo>
                  <a:pt x="600721" y="247395"/>
                </a:lnTo>
                <a:lnTo>
                  <a:pt x="595629" y="247395"/>
                </a:lnTo>
                <a:lnTo>
                  <a:pt x="573644" y="239154"/>
                </a:lnTo>
                <a:close/>
              </a:path>
              <a:path w="609600" h="263525">
                <a:moveTo>
                  <a:pt x="586073" y="237031"/>
                </a:moveTo>
                <a:lnTo>
                  <a:pt x="573644" y="239154"/>
                </a:lnTo>
                <a:lnTo>
                  <a:pt x="595629" y="247395"/>
                </a:lnTo>
                <a:lnTo>
                  <a:pt x="596339" y="245490"/>
                </a:lnTo>
                <a:lnTo>
                  <a:pt x="592963" y="245490"/>
                </a:lnTo>
                <a:lnTo>
                  <a:pt x="586073" y="237031"/>
                </a:lnTo>
                <a:close/>
              </a:path>
              <a:path w="609600" h="263525">
                <a:moveTo>
                  <a:pt x="540766" y="165988"/>
                </a:moveTo>
                <a:lnTo>
                  <a:pt x="535304" y="170433"/>
                </a:lnTo>
                <a:lnTo>
                  <a:pt x="534924" y="174370"/>
                </a:lnTo>
                <a:lnTo>
                  <a:pt x="537209" y="177037"/>
                </a:lnTo>
                <a:lnTo>
                  <a:pt x="578074" y="227210"/>
                </a:lnTo>
                <a:lnTo>
                  <a:pt x="600075" y="235457"/>
                </a:lnTo>
                <a:lnTo>
                  <a:pt x="595629" y="247395"/>
                </a:lnTo>
                <a:lnTo>
                  <a:pt x="600721" y="247395"/>
                </a:lnTo>
                <a:lnTo>
                  <a:pt x="609600" y="245871"/>
                </a:lnTo>
                <a:lnTo>
                  <a:pt x="544829" y="166369"/>
                </a:lnTo>
                <a:lnTo>
                  <a:pt x="540766" y="165988"/>
                </a:lnTo>
                <a:close/>
              </a:path>
              <a:path w="609600" h="263525">
                <a:moveTo>
                  <a:pt x="596773" y="235203"/>
                </a:moveTo>
                <a:lnTo>
                  <a:pt x="586073" y="237031"/>
                </a:lnTo>
                <a:lnTo>
                  <a:pt x="592963" y="245490"/>
                </a:lnTo>
                <a:lnTo>
                  <a:pt x="596773" y="235203"/>
                </a:lnTo>
                <a:close/>
              </a:path>
              <a:path w="609600" h="263525">
                <a:moveTo>
                  <a:pt x="599397" y="235203"/>
                </a:moveTo>
                <a:lnTo>
                  <a:pt x="596773" y="235203"/>
                </a:lnTo>
                <a:lnTo>
                  <a:pt x="592963" y="245490"/>
                </a:lnTo>
                <a:lnTo>
                  <a:pt x="596339" y="245490"/>
                </a:lnTo>
                <a:lnTo>
                  <a:pt x="600075" y="235457"/>
                </a:lnTo>
                <a:lnTo>
                  <a:pt x="599397" y="235203"/>
                </a:lnTo>
                <a:close/>
              </a:path>
              <a:path w="609600" h="263525">
                <a:moveTo>
                  <a:pt x="35955" y="23989"/>
                </a:moveTo>
                <a:lnTo>
                  <a:pt x="23526" y="26112"/>
                </a:lnTo>
                <a:lnTo>
                  <a:pt x="31525" y="35933"/>
                </a:lnTo>
                <a:lnTo>
                  <a:pt x="573644" y="239154"/>
                </a:lnTo>
                <a:lnTo>
                  <a:pt x="586073" y="237031"/>
                </a:lnTo>
                <a:lnTo>
                  <a:pt x="578074" y="227210"/>
                </a:lnTo>
                <a:lnTo>
                  <a:pt x="35955" y="23989"/>
                </a:lnTo>
                <a:close/>
              </a:path>
              <a:path w="609600" h="263525">
                <a:moveTo>
                  <a:pt x="578074" y="227210"/>
                </a:moveTo>
                <a:lnTo>
                  <a:pt x="586073" y="237031"/>
                </a:lnTo>
                <a:lnTo>
                  <a:pt x="596773" y="235203"/>
                </a:lnTo>
                <a:lnTo>
                  <a:pt x="599397" y="235203"/>
                </a:lnTo>
                <a:lnTo>
                  <a:pt x="578074" y="227210"/>
                </a:lnTo>
                <a:close/>
              </a:path>
              <a:path w="609600" h="263525">
                <a:moveTo>
                  <a:pt x="101092" y="0"/>
                </a:moveTo>
                <a:lnTo>
                  <a:pt x="97663" y="507"/>
                </a:lnTo>
                <a:lnTo>
                  <a:pt x="0" y="17271"/>
                </a:lnTo>
                <a:lnTo>
                  <a:pt x="64770" y="96773"/>
                </a:lnTo>
                <a:lnTo>
                  <a:pt x="68833" y="97154"/>
                </a:lnTo>
                <a:lnTo>
                  <a:pt x="74295" y="92709"/>
                </a:lnTo>
                <a:lnTo>
                  <a:pt x="74675" y="88772"/>
                </a:lnTo>
                <a:lnTo>
                  <a:pt x="72390" y="86105"/>
                </a:lnTo>
                <a:lnTo>
                  <a:pt x="31525" y="35933"/>
                </a:lnTo>
                <a:lnTo>
                  <a:pt x="9525" y="27685"/>
                </a:lnTo>
                <a:lnTo>
                  <a:pt x="13970" y="15747"/>
                </a:lnTo>
                <a:lnTo>
                  <a:pt x="84207" y="15747"/>
                </a:lnTo>
                <a:lnTo>
                  <a:pt x="99822" y="13080"/>
                </a:lnTo>
                <a:lnTo>
                  <a:pt x="103250" y="12445"/>
                </a:lnTo>
                <a:lnTo>
                  <a:pt x="105536" y="9270"/>
                </a:lnTo>
                <a:lnTo>
                  <a:pt x="105028" y="5714"/>
                </a:lnTo>
                <a:lnTo>
                  <a:pt x="104394" y="2285"/>
                </a:lnTo>
                <a:lnTo>
                  <a:pt x="101092" y="0"/>
                </a:lnTo>
                <a:close/>
              </a:path>
              <a:path w="609600" h="263525">
                <a:moveTo>
                  <a:pt x="13970" y="15747"/>
                </a:moveTo>
                <a:lnTo>
                  <a:pt x="9525" y="27685"/>
                </a:lnTo>
                <a:lnTo>
                  <a:pt x="31525" y="35933"/>
                </a:lnTo>
                <a:lnTo>
                  <a:pt x="25015" y="27939"/>
                </a:lnTo>
                <a:lnTo>
                  <a:pt x="12826" y="27939"/>
                </a:lnTo>
                <a:lnTo>
                  <a:pt x="16636" y="17652"/>
                </a:lnTo>
                <a:lnTo>
                  <a:pt x="19051" y="17652"/>
                </a:lnTo>
                <a:lnTo>
                  <a:pt x="13970" y="15747"/>
                </a:lnTo>
                <a:close/>
              </a:path>
              <a:path w="609600" h="263525">
                <a:moveTo>
                  <a:pt x="16636" y="17652"/>
                </a:moveTo>
                <a:lnTo>
                  <a:pt x="12826" y="27939"/>
                </a:lnTo>
                <a:lnTo>
                  <a:pt x="23526" y="26112"/>
                </a:lnTo>
                <a:lnTo>
                  <a:pt x="16636" y="17652"/>
                </a:lnTo>
                <a:close/>
              </a:path>
              <a:path w="609600" h="263525">
                <a:moveTo>
                  <a:pt x="23526" y="26112"/>
                </a:moveTo>
                <a:lnTo>
                  <a:pt x="12826" y="27939"/>
                </a:lnTo>
                <a:lnTo>
                  <a:pt x="25015" y="27939"/>
                </a:lnTo>
                <a:lnTo>
                  <a:pt x="23526" y="26112"/>
                </a:lnTo>
                <a:close/>
              </a:path>
              <a:path w="609600" h="263525">
                <a:moveTo>
                  <a:pt x="19051" y="17652"/>
                </a:moveTo>
                <a:lnTo>
                  <a:pt x="16636" y="17652"/>
                </a:lnTo>
                <a:lnTo>
                  <a:pt x="23526" y="26112"/>
                </a:lnTo>
                <a:lnTo>
                  <a:pt x="35955" y="23989"/>
                </a:lnTo>
                <a:lnTo>
                  <a:pt x="19051" y="17652"/>
                </a:lnTo>
                <a:close/>
              </a:path>
              <a:path w="609600" h="263525">
                <a:moveTo>
                  <a:pt x="84207" y="15747"/>
                </a:moveTo>
                <a:lnTo>
                  <a:pt x="13970" y="15747"/>
                </a:lnTo>
                <a:lnTo>
                  <a:pt x="35955" y="23989"/>
                </a:lnTo>
                <a:lnTo>
                  <a:pt x="84207" y="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4433315"/>
            <a:ext cx="838200" cy="1066800"/>
          </a:xfrm>
          <a:custGeom>
            <a:avLst/>
            <a:gdLst/>
            <a:ahLst/>
            <a:cxnLst/>
            <a:rect l="l" t="t" r="r" b="b"/>
            <a:pathLst>
              <a:path w="838200" h="1066800">
                <a:moveTo>
                  <a:pt x="17272" y="962786"/>
                </a:moveTo>
                <a:lnTo>
                  <a:pt x="14097" y="965199"/>
                </a:lnTo>
                <a:lnTo>
                  <a:pt x="13589" y="968628"/>
                </a:lnTo>
                <a:lnTo>
                  <a:pt x="0" y="1066799"/>
                </a:lnTo>
                <a:lnTo>
                  <a:pt x="15078" y="1060830"/>
                </a:lnTo>
                <a:lnTo>
                  <a:pt x="12700" y="1060830"/>
                </a:lnTo>
                <a:lnTo>
                  <a:pt x="2794" y="1052956"/>
                </a:lnTo>
                <a:lnTo>
                  <a:pt x="17315" y="1034477"/>
                </a:lnTo>
                <a:lnTo>
                  <a:pt x="26161" y="970406"/>
                </a:lnTo>
                <a:lnTo>
                  <a:pt x="26670" y="966977"/>
                </a:lnTo>
                <a:lnTo>
                  <a:pt x="24256" y="963675"/>
                </a:lnTo>
                <a:lnTo>
                  <a:pt x="20827" y="963294"/>
                </a:lnTo>
                <a:lnTo>
                  <a:pt x="17272" y="962786"/>
                </a:lnTo>
                <a:close/>
              </a:path>
              <a:path w="838200" h="1066800">
                <a:moveTo>
                  <a:pt x="17315" y="1034477"/>
                </a:moveTo>
                <a:lnTo>
                  <a:pt x="2794" y="1052956"/>
                </a:lnTo>
                <a:lnTo>
                  <a:pt x="12700" y="1060830"/>
                </a:lnTo>
                <a:lnTo>
                  <a:pt x="15095" y="1057782"/>
                </a:lnTo>
                <a:lnTo>
                  <a:pt x="14097" y="1057782"/>
                </a:lnTo>
                <a:lnTo>
                  <a:pt x="5460" y="1051051"/>
                </a:lnTo>
                <a:lnTo>
                  <a:pt x="15580" y="1047040"/>
                </a:lnTo>
                <a:lnTo>
                  <a:pt x="17315" y="1034477"/>
                </a:lnTo>
                <a:close/>
              </a:path>
              <a:path w="838200" h="1066800">
                <a:moveTo>
                  <a:pt x="90677" y="1017269"/>
                </a:moveTo>
                <a:lnTo>
                  <a:pt x="27136" y="1042459"/>
                </a:lnTo>
                <a:lnTo>
                  <a:pt x="12700" y="1060830"/>
                </a:lnTo>
                <a:lnTo>
                  <a:pt x="15078" y="1060830"/>
                </a:lnTo>
                <a:lnTo>
                  <a:pt x="92075" y="1030350"/>
                </a:lnTo>
                <a:lnTo>
                  <a:pt x="95376" y="1029080"/>
                </a:lnTo>
                <a:lnTo>
                  <a:pt x="97027" y="1025397"/>
                </a:lnTo>
                <a:lnTo>
                  <a:pt x="95757" y="1022095"/>
                </a:lnTo>
                <a:lnTo>
                  <a:pt x="94360" y="1018920"/>
                </a:lnTo>
                <a:lnTo>
                  <a:pt x="90677" y="1017269"/>
                </a:lnTo>
                <a:close/>
              </a:path>
              <a:path w="838200" h="1066800">
                <a:moveTo>
                  <a:pt x="15580" y="1047040"/>
                </a:moveTo>
                <a:lnTo>
                  <a:pt x="5460" y="1051051"/>
                </a:lnTo>
                <a:lnTo>
                  <a:pt x="14097" y="1057782"/>
                </a:lnTo>
                <a:lnTo>
                  <a:pt x="15580" y="1047040"/>
                </a:lnTo>
                <a:close/>
              </a:path>
              <a:path w="838200" h="1066800">
                <a:moveTo>
                  <a:pt x="27136" y="1042459"/>
                </a:moveTo>
                <a:lnTo>
                  <a:pt x="15580" y="1047040"/>
                </a:lnTo>
                <a:lnTo>
                  <a:pt x="14097" y="1057782"/>
                </a:lnTo>
                <a:lnTo>
                  <a:pt x="15095" y="1057782"/>
                </a:lnTo>
                <a:lnTo>
                  <a:pt x="27136" y="1042459"/>
                </a:lnTo>
                <a:close/>
              </a:path>
              <a:path w="838200" h="1066800">
                <a:moveTo>
                  <a:pt x="822619" y="19759"/>
                </a:moveTo>
                <a:lnTo>
                  <a:pt x="811063" y="24340"/>
                </a:lnTo>
                <a:lnTo>
                  <a:pt x="17315" y="1034477"/>
                </a:lnTo>
                <a:lnTo>
                  <a:pt x="15580" y="1047040"/>
                </a:lnTo>
                <a:lnTo>
                  <a:pt x="27136" y="1042459"/>
                </a:lnTo>
                <a:lnTo>
                  <a:pt x="820884" y="32322"/>
                </a:lnTo>
                <a:lnTo>
                  <a:pt x="822619" y="19759"/>
                </a:lnTo>
                <a:close/>
              </a:path>
              <a:path w="838200" h="1066800">
                <a:moveTo>
                  <a:pt x="837373" y="5968"/>
                </a:moveTo>
                <a:lnTo>
                  <a:pt x="825500" y="5968"/>
                </a:lnTo>
                <a:lnTo>
                  <a:pt x="835405" y="13842"/>
                </a:lnTo>
                <a:lnTo>
                  <a:pt x="820884" y="32322"/>
                </a:lnTo>
                <a:lnTo>
                  <a:pt x="812038" y="96392"/>
                </a:lnTo>
                <a:lnTo>
                  <a:pt x="811529" y="99821"/>
                </a:lnTo>
                <a:lnTo>
                  <a:pt x="813943" y="103123"/>
                </a:lnTo>
                <a:lnTo>
                  <a:pt x="817372" y="103504"/>
                </a:lnTo>
                <a:lnTo>
                  <a:pt x="820927" y="104012"/>
                </a:lnTo>
                <a:lnTo>
                  <a:pt x="824102" y="101599"/>
                </a:lnTo>
                <a:lnTo>
                  <a:pt x="824610" y="98170"/>
                </a:lnTo>
                <a:lnTo>
                  <a:pt x="837373" y="5968"/>
                </a:lnTo>
                <a:close/>
              </a:path>
              <a:path w="838200" h="1066800">
                <a:moveTo>
                  <a:pt x="838200" y="0"/>
                </a:moveTo>
                <a:lnTo>
                  <a:pt x="746125" y="36448"/>
                </a:lnTo>
                <a:lnTo>
                  <a:pt x="742823" y="37718"/>
                </a:lnTo>
                <a:lnTo>
                  <a:pt x="741172" y="41401"/>
                </a:lnTo>
                <a:lnTo>
                  <a:pt x="742442" y="44703"/>
                </a:lnTo>
                <a:lnTo>
                  <a:pt x="743839" y="47878"/>
                </a:lnTo>
                <a:lnTo>
                  <a:pt x="747522" y="49529"/>
                </a:lnTo>
                <a:lnTo>
                  <a:pt x="811063" y="24340"/>
                </a:lnTo>
                <a:lnTo>
                  <a:pt x="825500" y="5968"/>
                </a:lnTo>
                <a:lnTo>
                  <a:pt x="837373" y="5968"/>
                </a:lnTo>
                <a:lnTo>
                  <a:pt x="838200" y="0"/>
                </a:lnTo>
                <a:close/>
              </a:path>
              <a:path w="838200" h="1066800">
                <a:moveTo>
                  <a:pt x="829334" y="9016"/>
                </a:moveTo>
                <a:lnTo>
                  <a:pt x="824102" y="9016"/>
                </a:lnTo>
                <a:lnTo>
                  <a:pt x="832739" y="15747"/>
                </a:lnTo>
                <a:lnTo>
                  <a:pt x="822619" y="19759"/>
                </a:lnTo>
                <a:lnTo>
                  <a:pt x="820884" y="32322"/>
                </a:lnTo>
                <a:lnTo>
                  <a:pt x="835405" y="13842"/>
                </a:lnTo>
                <a:lnTo>
                  <a:pt x="829334" y="9016"/>
                </a:lnTo>
                <a:close/>
              </a:path>
              <a:path w="838200" h="1066800">
                <a:moveTo>
                  <a:pt x="825500" y="5968"/>
                </a:moveTo>
                <a:lnTo>
                  <a:pt x="811063" y="24340"/>
                </a:lnTo>
                <a:lnTo>
                  <a:pt x="822619" y="19759"/>
                </a:lnTo>
                <a:lnTo>
                  <a:pt x="824102" y="9016"/>
                </a:lnTo>
                <a:lnTo>
                  <a:pt x="829334" y="9016"/>
                </a:lnTo>
                <a:lnTo>
                  <a:pt x="825500" y="5968"/>
                </a:lnTo>
                <a:close/>
              </a:path>
              <a:path w="838200" h="1066800">
                <a:moveTo>
                  <a:pt x="824102" y="9016"/>
                </a:moveTo>
                <a:lnTo>
                  <a:pt x="822619" y="19759"/>
                </a:lnTo>
                <a:lnTo>
                  <a:pt x="832739" y="15747"/>
                </a:lnTo>
                <a:lnTo>
                  <a:pt x="824102" y="9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512557" y="27759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189211" y="486079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140577" y="43002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597777" y="318401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064377" y="590072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664957" y="43002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863723" y="5041087"/>
            <a:ext cx="827405" cy="70231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  <a:spcBef>
                <a:spcPts val="5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549522" y="29283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387722" y="23949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01864" y="1323720"/>
            <a:ext cx="5695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State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graph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costs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weights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244723" y="41478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159122" y="38430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921377" y="4833315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302378" y="2699764"/>
            <a:ext cx="1008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9761516" y="2088379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"/>
              </a:rPr>
              <a:t>g(n)</a:t>
            </a:r>
            <a:endParaRPr lang="zh-CN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8553207" y="1445133"/>
            <a:ext cx="330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dirty="0">
                <a:latin typeface="Calibri"/>
                <a:cs typeface="Calibri"/>
              </a:rPr>
              <a:t>Cost:</a:t>
            </a:r>
            <a:r>
              <a:rPr lang="en-US" altLang="zh-CN" spc="-9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Number</a:t>
            </a:r>
            <a:r>
              <a:rPr lang="en-US" altLang="zh-CN" spc="-7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of</a:t>
            </a:r>
            <a:r>
              <a:rPr lang="en-US" altLang="zh-CN" spc="-10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pancakes</a:t>
            </a:r>
            <a:r>
              <a:rPr lang="en-US" altLang="zh-CN" spc="-9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flipped</a:t>
            </a:r>
            <a:endParaRPr lang="en-US" altLang="zh-CN" dirty="0">
              <a:latin typeface="Calibri"/>
              <a:cs typeface="Calibri"/>
            </a:endParaRPr>
          </a:p>
        </p:txBody>
      </p:sp>
      <p:sp>
        <p:nvSpPr>
          <p:cNvPr id="86" name="object 80"/>
          <p:cNvSpPr txBox="1"/>
          <p:nvPr/>
        </p:nvSpPr>
        <p:spPr>
          <a:xfrm>
            <a:off x="1676400" y="4300220"/>
            <a:ext cx="4991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solidFill>
                  <a:srgbClr val="808080"/>
                </a:solidFill>
                <a:latin typeface="Calibri"/>
                <a:cs typeface="Calibri"/>
              </a:rPr>
              <a:t>……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7" name="object 80"/>
          <p:cNvSpPr txBox="1"/>
          <p:nvPr/>
        </p:nvSpPr>
        <p:spPr>
          <a:xfrm>
            <a:off x="10653775" y="4442633"/>
            <a:ext cx="4991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solidFill>
                  <a:srgbClr val="808080"/>
                </a:solidFill>
                <a:latin typeface="Calibri"/>
                <a:cs typeface="Calibri"/>
              </a:rPr>
              <a:t>……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746925" y="6050584"/>
            <a:ext cx="170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Heuristic:  </a:t>
            </a:r>
            <a:r>
              <a:rPr lang="en-US" altLang="zh-CN" dirty="0" smtClean="0">
                <a:solidFill>
                  <a:srgbClr val="CC0000"/>
                </a:solidFill>
              </a:rPr>
              <a:t>h(x)?</a:t>
            </a:r>
            <a:endParaRPr lang="zh-CN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6178041" y="1861549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"/>
              </a:rPr>
              <a:t>S0</a:t>
            </a:r>
            <a:endParaRPr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9952990" y="369830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"/>
              </a:rPr>
              <a:t>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1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-41276" y="1268741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361459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贪婪最佳优先搜索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-216952"/>
            <a:ext cx="9753599" cy="7315199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8382000" y="1525936"/>
            <a:ext cx="3429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kern="0" dirty="0" smtClean="0">
                <a:latin typeface="Calibri" pitchFamily="34" charset="0"/>
              </a:rPr>
              <a:t>扩展离目标最近的结点，可以很快的找到解。</a:t>
            </a:r>
            <a:endParaRPr lang="en-US" altLang="zh-CN" sz="2400" kern="0" dirty="0" smtClean="0">
              <a:latin typeface="Calibri" pitchFamily="34" charset="0"/>
            </a:endParaRPr>
          </a:p>
          <a:p>
            <a:pPr>
              <a:lnSpc>
                <a:spcPct val="200000"/>
              </a:lnSpc>
            </a:pPr>
            <a:endParaRPr lang="en-US" altLang="zh-CN" sz="2400" kern="0" dirty="0">
              <a:latin typeface="Calibri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kern="0" dirty="0" smtClean="0">
                <a:latin typeface="Calibri" pitchFamily="34" charset="0"/>
              </a:rPr>
              <a:t>只用启发式信息</a:t>
            </a:r>
            <a:endParaRPr lang="en-US" altLang="zh-CN" sz="2400" kern="0" dirty="0" smtClean="0">
              <a:latin typeface="Calibri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kern="0" dirty="0" smtClean="0">
                <a:solidFill>
                  <a:srgbClr val="FF0000"/>
                </a:solidFill>
                <a:latin typeface="Calibri" pitchFamily="34" charset="0"/>
              </a:rPr>
              <a:t>评估函数</a:t>
            </a:r>
            <a:r>
              <a:rPr lang="en-US" altLang="zh-CN" sz="2400" kern="0" dirty="0" smtClean="0">
                <a:solidFill>
                  <a:srgbClr val="FF0000"/>
                </a:solidFill>
                <a:latin typeface="Calibri" pitchFamily="34" charset="0"/>
              </a:rPr>
              <a:t>f(n) = h(n)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 Example: Romania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42150" y="1447800"/>
            <a:ext cx="7834132" cy="4724400"/>
            <a:chOff x="44770" y="1447800"/>
            <a:chExt cx="7834132" cy="4724400"/>
          </a:xfrm>
        </p:grpSpPr>
        <p:pic>
          <p:nvPicPr>
            <p:cNvPr id="9" name="Picture 8" descr="romania-distances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0" y="1447800"/>
              <a:ext cx="7834132" cy="472440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2438400" y="6043612"/>
            <a:ext cx="1569660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kern="0" dirty="0" smtClean="0">
                <a:latin typeface="Calibri" pitchFamily="34" charset="0"/>
              </a:rPr>
              <a:t>罗马尼亚问题</a:t>
            </a:r>
            <a:endParaRPr lang="en-US" altLang="zh-CN" u="sng" kern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51310</TotalTime>
  <Words>2741</Words>
  <Application>Microsoft Office PowerPoint</Application>
  <PresentationFormat>宽屏</PresentationFormat>
  <Paragraphs>486</Paragraphs>
  <Slides>51</Slides>
  <Notes>31</Notes>
  <HiddenSlides>16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5" baseType="lpstr">
      <vt:lpstr>-apple-system</vt:lpstr>
      <vt:lpstr>PingFang SC</vt:lpstr>
      <vt:lpstr>PingFangSC-Regular</vt:lpstr>
      <vt:lpstr>Roboto</vt:lpstr>
      <vt:lpstr>宋体</vt:lpstr>
      <vt:lpstr>微软雅黑</vt:lpstr>
      <vt:lpstr>Arial</vt:lpstr>
      <vt:lpstr>Berlin Sans FB</vt:lpstr>
      <vt:lpstr>Calibri</vt:lpstr>
      <vt:lpstr>Courier New</vt:lpstr>
      <vt:lpstr>Symbol</vt:lpstr>
      <vt:lpstr>Times New Roman</vt:lpstr>
      <vt:lpstr>Wingdings</vt:lpstr>
      <vt:lpstr>dan-berkeley-nlp-v1</vt:lpstr>
      <vt:lpstr>3.5  有信息（启发式）搜索策略</vt:lpstr>
      <vt:lpstr>目录</vt:lpstr>
      <vt:lpstr>PowerPoint 演示文稿</vt:lpstr>
      <vt:lpstr>启发式函数</vt:lpstr>
      <vt:lpstr>Example: Pancake Problem</vt:lpstr>
      <vt:lpstr>Example: Pancake Problem</vt:lpstr>
      <vt:lpstr>Example: Heuristic Function</vt:lpstr>
      <vt:lpstr>贪婪最佳优先搜索</vt:lpstr>
      <vt:lpstr>Search Example: Romania</vt:lpstr>
      <vt:lpstr>Search Example: Romania</vt:lpstr>
      <vt:lpstr>贪婪最佳优先搜索</vt:lpstr>
      <vt:lpstr>贪婪最佳优先搜索</vt:lpstr>
      <vt:lpstr>PowerPoint 演示文稿</vt:lpstr>
      <vt:lpstr>A*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课堂练习：UCS 、Greedy、 A* 搜索</vt:lpstr>
      <vt:lpstr>When should A* terminate?</vt:lpstr>
      <vt:lpstr>Is A* Optimal?</vt:lpstr>
      <vt:lpstr>PowerPoint 演示文稿</vt:lpstr>
      <vt:lpstr>PowerPoint 演示文稿</vt:lpstr>
      <vt:lpstr>PowerPoint 演示文稿</vt:lpstr>
      <vt:lpstr>3.6 启发式函数</vt:lpstr>
      <vt:lpstr>Example: 8 Puzzle</vt:lpstr>
      <vt:lpstr>PowerPoint 演示文稿</vt:lpstr>
      <vt:lpstr>8 Puzzle I</vt:lpstr>
      <vt:lpstr>8 Puzzle II</vt:lpstr>
      <vt:lpstr>PowerPoint 演示文稿</vt:lpstr>
      <vt:lpstr>PowerPoint 演示文稿</vt:lpstr>
      <vt:lpstr>PowerPoint 演示文稿</vt:lpstr>
      <vt:lpstr>PowerPoint 演示文稿</vt:lpstr>
      <vt:lpstr>Transformer</vt:lpstr>
      <vt:lpstr>Transformer</vt:lpstr>
      <vt:lpstr>Transformer</vt:lpstr>
      <vt:lpstr>Transformer</vt:lpstr>
      <vt:lpstr>Transformer</vt:lpstr>
      <vt:lpstr>Transformer</vt:lpstr>
      <vt:lpstr>PowerPoint 演示文稿</vt:lpstr>
      <vt:lpstr>Greedy Search</vt:lpstr>
      <vt:lpstr>PowerPoint 演示文稿</vt:lpstr>
      <vt:lpstr>PowerPoint 演示文稿</vt:lpstr>
      <vt:lpstr>PowerPoint 演示文稿</vt:lpstr>
      <vt:lpstr>PowerPoint 演示文稿</vt:lpstr>
      <vt:lpstr>第5周作业  </vt:lpstr>
      <vt:lpstr>第5周作业  A*搜索文献阅读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Administrator</cp:lastModifiedBy>
  <cp:revision>2375</cp:revision>
  <cp:lastPrinted>2018-08-30T06:00:54Z</cp:lastPrinted>
  <dcterms:created xsi:type="dcterms:W3CDTF">2004-08-27T04:16:05Z</dcterms:created>
  <dcterms:modified xsi:type="dcterms:W3CDTF">2024-03-28T07:17:26Z</dcterms:modified>
</cp:coreProperties>
</file>